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0" r:id="rId4"/>
    <p:sldId id="259" r:id="rId5"/>
    <p:sldId id="305" r:id="rId6"/>
    <p:sldId id="263" r:id="rId7"/>
    <p:sldId id="306" r:id="rId8"/>
    <p:sldId id="264" r:id="rId9"/>
    <p:sldId id="307" r:id="rId10"/>
    <p:sldId id="308" r:id="rId11"/>
    <p:sldId id="309" r:id="rId12"/>
    <p:sldId id="261" r:id="rId13"/>
    <p:sldId id="310" r:id="rId14"/>
    <p:sldId id="279" r:id="rId15"/>
    <p:sldId id="311" r:id="rId16"/>
    <p:sldId id="265" r:id="rId17"/>
    <p:sldId id="312" r:id="rId18"/>
    <p:sldId id="313" r:id="rId19"/>
    <p:sldId id="314" r:id="rId20"/>
    <p:sldId id="277" r:id="rId21"/>
    <p:sldId id="315" r:id="rId22"/>
    <p:sldId id="316" r:id="rId23"/>
    <p:sldId id="317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French Script MT" panose="03020402040607040605" pitchFamily="66" charset="0"/>
      <p:regular r:id="rId32"/>
    </p:embeddedFont>
    <p:embeddedFont>
      <p:font typeface="Modern No. 20" panose="02070704070505020303" pitchFamily="18" charset="0"/>
      <p:regular r:id="rId33"/>
    </p:embeddedFont>
    <p:embeddedFont>
      <p:font typeface="Monotype Corsiva" panose="03010101010201010101" pitchFamily="66" charset="0"/>
      <p:italic r:id="rId34"/>
    </p:embeddedFont>
    <p:embeddedFont>
      <p:font typeface="Outfit"/>
      <p:regular r:id="rId35"/>
      <p:bold r:id="rId36"/>
    </p:embeddedFont>
    <p:embeddedFont>
      <p:font typeface="Outfit Light"/>
      <p:regular r:id="rId37"/>
      <p:bold r:id="rId38"/>
    </p:embeddedFont>
    <p:embeddedFont>
      <p:font typeface="Outfit SemiBold"/>
      <p:regular r:id="rId39"/>
      <p:bold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Rockwell" panose="02060603020205020403" pitchFamily="18" charset="0"/>
      <p:regular r:id="rId49"/>
      <p:bold r:id="rId50"/>
      <p:italic r:id="rId51"/>
      <p:boldItalic r:id="rId52"/>
    </p:embeddedFont>
    <p:embeddedFont>
      <p:font typeface="Showcard Gothic" panose="04020904020102020604" pitchFamily="82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38DB1-BC6E-43BC-8396-831C485410AC}">
  <a:tblStyle styleId="{19D38DB1-BC6E-43BC-8396-831C485410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6E88F4-12DD-47C8-85DF-441A80120F5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58E46B-AC8B-2A95-B461-2C93552E72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9C1D8-5247-3E66-5F0C-0C7E87F729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C682-F39D-4BC3-A445-5EBB9A743C5E}" type="datetimeFigureOut">
              <a:rPr lang="en-IN" smtClean="0"/>
              <a:t>05-11-2024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6DE28-99EB-ECAC-88E9-7C7801526A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4E765-D582-61F5-6DFB-06C76F5823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EB5D-AF4F-40DC-928F-B9DE6FCC95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09240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CB54C69E-9B11-0E6D-9896-9627456E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44:notes">
            <a:extLst>
              <a:ext uri="{FF2B5EF4-FFF2-40B4-BE49-F238E27FC236}">
                <a16:creationId xmlns:a16="http://schemas.microsoft.com/office/drawing/2014/main" id="{089DD0EE-5255-B753-76FC-D4EEA85477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44:notes">
            <a:extLst>
              <a:ext uri="{FF2B5EF4-FFF2-40B4-BE49-F238E27FC236}">
                <a16:creationId xmlns:a16="http://schemas.microsoft.com/office/drawing/2014/main" id="{7B505539-E048-63EC-24F7-60A486D3D8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42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D4E9D646-30AC-20F5-2762-1A3C28BA8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3879A442-BFB6-8164-53E6-1CE9BEA4A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7FCB49D5-ECB4-F36E-3063-BDB548E7C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79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FACBFCA8-EB05-3082-0371-50C9369F0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537E02DE-4418-38BD-6453-FC394876F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81220400-6626-1FE6-9538-2EC5B673BA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48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fd0131f1b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fd0131f1b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CC2BEE8F-23E0-A8C7-B04A-5C93CE97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0F891106-EF40-B388-7A1F-06B16BFE3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AB279333-8ABD-B81B-7B05-2327B742A4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779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B7363C6-EC16-1410-37B9-6D8213EC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ff9c4cb4_3_5:notes">
            <a:extLst>
              <a:ext uri="{FF2B5EF4-FFF2-40B4-BE49-F238E27FC236}">
                <a16:creationId xmlns:a16="http://schemas.microsoft.com/office/drawing/2014/main" id="{9730ED69-0B73-174A-D6C8-11B52AA29B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ff9c4cb4_3_5:notes">
            <a:extLst>
              <a:ext uri="{FF2B5EF4-FFF2-40B4-BE49-F238E27FC236}">
                <a16:creationId xmlns:a16="http://schemas.microsoft.com/office/drawing/2014/main" id="{9B9C1221-294E-10A7-5950-EB56310169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62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3C699A00-2214-7F5C-C048-0E41884BD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ff9c4cb4_3_5:notes">
            <a:extLst>
              <a:ext uri="{FF2B5EF4-FFF2-40B4-BE49-F238E27FC236}">
                <a16:creationId xmlns:a16="http://schemas.microsoft.com/office/drawing/2014/main" id="{8E4E77AF-CBCE-FEDB-C9A2-1BFFBD284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ff9c4cb4_3_5:notes">
            <a:extLst>
              <a:ext uri="{FF2B5EF4-FFF2-40B4-BE49-F238E27FC236}">
                <a16:creationId xmlns:a16="http://schemas.microsoft.com/office/drawing/2014/main" id="{8D19EB0E-82CF-456B-5834-3415EE0D7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25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ED536355-6767-4603-6BFC-7310B9EB6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71F8B78B-31A8-0E00-E8C9-83F7C03A4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B84BEFB1-385F-1080-AFB9-B3B8364835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511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DEE6B85D-193A-F3C8-8577-9BFE2005C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9CA81B7B-0E6A-1A50-A32D-761A365A17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F0C5036A-D786-90DB-422D-A56C1C92E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630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>
          <a:extLst>
            <a:ext uri="{FF2B5EF4-FFF2-40B4-BE49-F238E27FC236}">
              <a16:creationId xmlns:a16="http://schemas.microsoft.com/office/drawing/2014/main" id="{B8BF23B1-E086-5356-694F-13816E87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30:notes">
            <a:extLst>
              <a:ext uri="{FF2B5EF4-FFF2-40B4-BE49-F238E27FC236}">
                <a16:creationId xmlns:a16="http://schemas.microsoft.com/office/drawing/2014/main" id="{CA532AFE-EA2F-00A6-B0E7-D1CC411D6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30:notes">
            <a:extLst>
              <a:ext uri="{FF2B5EF4-FFF2-40B4-BE49-F238E27FC236}">
                <a16:creationId xmlns:a16="http://schemas.microsoft.com/office/drawing/2014/main" id="{D275CD94-E55D-807F-8FA8-638AE5961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01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895C68F1-62B5-008F-D619-2C6B57AB4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C5893776-A175-FDA4-A932-1B5EA782BB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E0C19179-9EEA-CC23-56D4-F235BB8E33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8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F326540F-3B67-A8D7-DBBB-06CF170A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9F89412D-BD77-DD82-0F5B-71DF4CE2C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0E4CB435-0998-DB68-0F60-6B52E423E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7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92723ee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92723ee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5BC003D-C886-B9AA-F009-AF936757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4dda1946d_6_308:notes">
            <a:extLst>
              <a:ext uri="{FF2B5EF4-FFF2-40B4-BE49-F238E27FC236}">
                <a16:creationId xmlns:a16="http://schemas.microsoft.com/office/drawing/2014/main" id="{17BDB42E-1633-BC61-21EB-DA57CF6662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4dda1946d_6_308:notes">
            <a:extLst>
              <a:ext uri="{FF2B5EF4-FFF2-40B4-BE49-F238E27FC236}">
                <a16:creationId xmlns:a16="http://schemas.microsoft.com/office/drawing/2014/main" id="{A8D99A81-6071-6CCA-1917-748A00289B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33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6465666C-DEC6-D9E8-F30B-81B08945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44:notes">
            <a:extLst>
              <a:ext uri="{FF2B5EF4-FFF2-40B4-BE49-F238E27FC236}">
                <a16:creationId xmlns:a16="http://schemas.microsoft.com/office/drawing/2014/main" id="{69BFCF91-7C72-3EF6-C4C7-7D14A791F3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44:notes">
            <a:extLst>
              <a:ext uri="{FF2B5EF4-FFF2-40B4-BE49-F238E27FC236}">
                <a16:creationId xmlns:a16="http://schemas.microsoft.com/office/drawing/2014/main" id="{C41DDEEB-84FE-C018-C88F-5664071F7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63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895275"/>
            <a:ext cx="5683200" cy="19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081775"/>
            <a:ext cx="45288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4045892" flipH="1">
            <a:off x="500981" y="27863"/>
            <a:ext cx="565939" cy="565939"/>
          </a:xfrm>
          <a:prstGeom prst="chord">
            <a:avLst>
              <a:gd name="adj1" fmla="val 2700000"/>
              <a:gd name="adj2" fmla="val 16200000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6442728" y="363674"/>
            <a:ext cx="3179298" cy="4954931"/>
            <a:chOff x="6442728" y="363674"/>
            <a:chExt cx="3179298" cy="4954931"/>
          </a:xfrm>
        </p:grpSpPr>
        <p:sp>
          <p:nvSpPr>
            <p:cNvPr id="169" name="Google Shape;169;p20"/>
            <p:cNvSpPr/>
            <p:nvPr/>
          </p:nvSpPr>
          <p:spPr>
            <a:xfrm rot="6754164">
              <a:off x="6575524" y="4321301"/>
              <a:ext cx="864508" cy="86450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rot="1353852">
              <a:off x="7840776" y="600824"/>
              <a:ext cx="1544101" cy="1544101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rot="10800000">
              <a:off x="7662500" y="383947"/>
              <a:ext cx="311100" cy="3111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713225" y="1423104"/>
            <a:ext cx="4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2"/>
          </p:nvPr>
        </p:nvSpPr>
        <p:spPr>
          <a:xfrm>
            <a:off x="713225" y="2536014"/>
            <a:ext cx="4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3"/>
          </p:nvPr>
        </p:nvSpPr>
        <p:spPr>
          <a:xfrm>
            <a:off x="713225" y="3648924"/>
            <a:ext cx="495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4"/>
          </p:nvPr>
        </p:nvSpPr>
        <p:spPr>
          <a:xfrm>
            <a:off x="713225" y="1911016"/>
            <a:ext cx="49581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5"/>
          </p:nvPr>
        </p:nvSpPr>
        <p:spPr>
          <a:xfrm>
            <a:off x="713225" y="3023928"/>
            <a:ext cx="49581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6"/>
          </p:nvPr>
        </p:nvSpPr>
        <p:spPr>
          <a:xfrm>
            <a:off x="713225" y="4136840"/>
            <a:ext cx="49581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hasCustomPrompt="1"/>
          </p:nvPr>
        </p:nvSpPr>
        <p:spPr>
          <a:xfrm>
            <a:off x="713225" y="737199"/>
            <a:ext cx="358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3225" y="1506103"/>
            <a:ext cx="3581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34909"/>
            <a:ext cx="358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3"/>
          </p:nvPr>
        </p:nvSpPr>
        <p:spPr>
          <a:xfrm>
            <a:off x="713225" y="2803802"/>
            <a:ext cx="3581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32619"/>
            <a:ext cx="35811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5"/>
          </p:nvPr>
        </p:nvSpPr>
        <p:spPr>
          <a:xfrm>
            <a:off x="713225" y="4101501"/>
            <a:ext cx="3581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23" name="Google Shape;223;p23"/>
          <p:cNvGrpSpPr/>
          <p:nvPr/>
        </p:nvGrpSpPr>
        <p:grpSpPr>
          <a:xfrm>
            <a:off x="-66705" y="-179771"/>
            <a:ext cx="9579742" cy="4845576"/>
            <a:chOff x="-66705" y="-179771"/>
            <a:chExt cx="9579742" cy="4845576"/>
          </a:xfrm>
        </p:grpSpPr>
        <p:sp>
          <p:nvSpPr>
            <p:cNvPr id="224" name="Google Shape;224;p23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 rot="-4045836">
              <a:off x="5244071" y="-46975"/>
              <a:ext cx="864508" cy="86450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 rot="1354276">
              <a:off x="8006368" y="3159135"/>
              <a:ext cx="1306039" cy="1306039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5"/>
          <p:cNvGrpSpPr/>
          <p:nvPr/>
        </p:nvGrpSpPr>
        <p:grpSpPr>
          <a:xfrm flipH="1">
            <a:off x="-371505" y="-179771"/>
            <a:ext cx="9579742" cy="4845576"/>
            <a:chOff x="-66705" y="-179771"/>
            <a:chExt cx="9579742" cy="4845576"/>
          </a:xfrm>
        </p:grpSpPr>
        <p:sp>
          <p:nvSpPr>
            <p:cNvPr id="235" name="Google Shape;235;p25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-4045836">
              <a:off x="5244071" y="-46975"/>
              <a:ext cx="864508" cy="86450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1354276">
              <a:off x="8006368" y="3159135"/>
              <a:ext cx="1306039" cy="1306039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6"/>
          <p:cNvGrpSpPr/>
          <p:nvPr/>
        </p:nvGrpSpPr>
        <p:grpSpPr>
          <a:xfrm>
            <a:off x="310462" y="-168844"/>
            <a:ext cx="8523075" cy="5497776"/>
            <a:chOff x="310462" y="-168844"/>
            <a:chExt cx="8523075" cy="5497776"/>
          </a:xfrm>
        </p:grpSpPr>
        <p:grpSp>
          <p:nvGrpSpPr>
            <p:cNvPr id="241" name="Google Shape;241;p26"/>
            <p:cNvGrpSpPr/>
            <p:nvPr/>
          </p:nvGrpSpPr>
          <p:grpSpPr>
            <a:xfrm flipH="1">
              <a:off x="7073137" y="4214732"/>
              <a:ext cx="1760400" cy="1114200"/>
              <a:chOff x="3849525" y="4214732"/>
              <a:chExt cx="1760400" cy="1114200"/>
            </a:xfrm>
          </p:grpSpPr>
          <p:sp>
            <p:nvSpPr>
              <p:cNvPr id="242" name="Google Shape;242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6"/>
            <p:cNvGrpSpPr/>
            <p:nvPr/>
          </p:nvGrpSpPr>
          <p:grpSpPr>
            <a:xfrm rot="10800000" flipH="1">
              <a:off x="310462" y="-168844"/>
              <a:ext cx="1760400" cy="1114200"/>
              <a:chOff x="3849525" y="4214732"/>
              <a:chExt cx="1760400" cy="1114200"/>
            </a:xfrm>
          </p:grpSpPr>
          <p:sp>
            <p:nvSpPr>
              <p:cNvPr id="245" name="Google Shape;245;p26"/>
              <p:cNvSpPr/>
              <p:nvPr/>
            </p:nvSpPr>
            <p:spPr>
              <a:xfrm rot="6753469">
                <a:off x="3980417" y="4345624"/>
                <a:ext cx="852416" cy="852416"/>
              </a:xfrm>
              <a:prstGeom prst="chord">
                <a:avLst>
                  <a:gd name="adj1" fmla="val 2700000"/>
                  <a:gd name="adj2" fmla="val 16200000"/>
                </a:avLst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5334225" y="4449775"/>
                <a:ext cx="275700" cy="275700"/>
              </a:xfrm>
              <a:prstGeom prst="ellipse">
                <a:avLst/>
              </a:prstGeom>
              <a:solidFill>
                <a:srgbClr val="B7B7B7">
                  <a:alpha val="511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 b="1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8" y="-26035"/>
            <a:ext cx="6893070" cy="5671288"/>
            <a:chOff x="713228" y="-26035"/>
            <a:chExt cx="6893070" cy="5671288"/>
          </a:xfrm>
        </p:grpSpPr>
        <p:sp>
          <p:nvSpPr>
            <p:cNvPr id="19" name="Google Shape;19;p3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6108398" y="4147352"/>
              <a:ext cx="1497900" cy="14979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 flipH="1">
              <a:off x="713228" y="-26035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-66705" y="14519"/>
            <a:ext cx="8739883" cy="3200359"/>
            <a:chOff x="-66705" y="14519"/>
            <a:chExt cx="8739883" cy="3200359"/>
          </a:xfrm>
        </p:grpSpPr>
        <p:sp>
          <p:nvSpPr>
            <p:cNvPr id="50" name="Google Shape;50;p6"/>
            <p:cNvSpPr/>
            <p:nvPr/>
          </p:nvSpPr>
          <p:spPr>
            <a:xfrm rot="-9446074">
              <a:off x="34037" y="2029345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5400000">
              <a:off x="416160" y="2939177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188378" y="348310"/>
              <a:ext cx="484800" cy="4848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4045311">
              <a:off x="7622241" y="82711"/>
              <a:ext cx="443816" cy="4438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550" y="13015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926075" y="539550"/>
            <a:ext cx="25047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268125" y="293975"/>
            <a:ext cx="3541425" cy="5034957"/>
            <a:chOff x="268125" y="293975"/>
            <a:chExt cx="3541425" cy="5034957"/>
          </a:xfrm>
        </p:grpSpPr>
        <p:sp>
          <p:nvSpPr>
            <p:cNvPr id="59" name="Google Shape;59;p7"/>
            <p:cNvSpPr/>
            <p:nvPr/>
          </p:nvSpPr>
          <p:spPr>
            <a:xfrm>
              <a:off x="3286350" y="293975"/>
              <a:ext cx="523200" cy="523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rot="6753469">
              <a:off x="399017" y="4345624"/>
              <a:ext cx="852416" cy="8524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16550" y="1999150"/>
            <a:ext cx="4294800" cy="19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utfit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utfit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3889515" y="1587400"/>
            <a:ext cx="3075900" cy="28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2"/>
          </p:nvPr>
        </p:nvSpPr>
        <p:spPr>
          <a:xfrm>
            <a:off x="713450" y="1587400"/>
            <a:ext cx="3075900" cy="28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4226083" y="-24492"/>
            <a:ext cx="2388992" cy="5363457"/>
            <a:chOff x="4226083" y="-24492"/>
            <a:chExt cx="2388992" cy="5363457"/>
          </a:xfrm>
        </p:grpSpPr>
        <p:sp>
          <p:nvSpPr>
            <p:cNvPr id="72" name="Google Shape;72;p9"/>
            <p:cNvSpPr/>
            <p:nvPr/>
          </p:nvSpPr>
          <p:spPr>
            <a:xfrm>
              <a:off x="6394875" y="402325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5400000">
              <a:off x="4226083" y="4486664"/>
              <a:ext cx="852300" cy="8523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5400000" flipH="1">
              <a:off x="5916578" y="-24492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5615249" y="595754"/>
            <a:ext cx="3595522" cy="4529716"/>
            <a:chOff x="5615249" y="595754"/>
            <a:chExt cx="3595522" cy="4529716"/>
          </a:xfrm>
        </p:grpSpPr>
        <p:sp>
          <p:nvSpPr>
            <p:cNvPr id="90" name="Google Shape;90;p13"/>
            <p:cNvSpPr/>
            <p:nvPr/>
          </p:nvSpPr>
          <p:spPr>
            <a:xfrm rot="1353926">
              <a:off x="8454113" y="1125371"/>
              <a:ext cx="655916" cy="6559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8452205" y="595754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6754689">
              <a:off x="5683441" y="4613462"/>
              <a:ext cx="443816" cy="4438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817450" y="2947900"/>
            <a:ext cx="46266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817450" y="1358925"/>
            <a:ext cx="71001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953925" y="-26035"/>
            <a:ext cx="8673014" cy="5345782"/>
            <a:chOff x="953925" y="-26035"/>
            <a:chExt cx="8673014" cy="5345782"/>
          </a:xfrm>
        </p:grpSpPr>
        <p:sp>
          <p:nvSpPr>
            <p:cNvPr id="117" name="Google Shape;117;p15"/>
            <p:cNvSpPr/>
            <p:nvPr/>
          </p:nvSpPr>
          <p:spPr>
            <a:xfrm rot="6753469">
              <a:off x="1084817" y="4336439"/>
              <a:ext cx="852416" cy="8524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438625" y="4449775"/>
              <a:ext cx="275700" cy="2757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5400000">
              <a:off x="1529925" y="-26035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129038" y="465377"/>
              <a:ext cx="1497900" cy="14979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094600" y="357245"/>
              <a:ext cx="364500" cy="3645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236400" y="222750"/>
            <a:ext cx="8671200" cy="4698000"/>
          </a:xfrm>
          <a:prstGeom prst="roundRect">
            <a:avLst>
              <a:gd name="adj" fmla="val 28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16613" y="185944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84350" y="2781852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52087" y="370426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716613" y="1472026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3484350" y="2394439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6252087" y="3316851"/>
            <a:ext cx="21753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713228" y="-488240"/>
            <a:ext cx="7633620" cy="5817172"/>
            <a:chOff x="713228" y="-488240"/>
            <a:chExt cx="7633620" cy="5817172"/>
          </a:xfrm>
        </p:grpSpPr>
        <p:sp>
          <p:nvSpPr>
            <p:cNvPr id="162" name="Google Shape;162;p19"/>
            <p:cNvSpPr/>
            <p:nvPr/>
          </p:nvSpPr>
          <p:spPr>
            <a:xfrm>
              <a:off x="1191525" y="400782"/>
              <a:ext cx="220200" cy="220200"/>
            </a:xfrm>
            <a:prstGeom prst="ellipse">
              <a:avLst/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5400000" flipH="1">
              <a:off x="6848948" y="-488240"/>
              <a:ext cx="1497900" cy="14979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 rot="5400000" flipH="1">
              <a:off x="713228" y="-26035"/>
              <a:ext cx="491400" cy="491400"/>
            </a:xfrm>
            <a:prstGeom prst="chord">
              <a:avLst>
                <a:gd name="adj1" fmla="val 5220805"/>
                <a:gd name="adj2" fmla="val 16371833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 rot="6753469">
              <a:off x="932417" y="4345624"/>
              <a:ext cx="852416" cy="85241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B7B7B7">
                <a:alpha val="51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SemiBold"/>
              <a:buNone/>
              <a:defRPr sz="3500">
                <a:solidFill>
                  <a:schemeClr val="dk1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○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■"/>
              <a:defRPr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66" r:id="rId10"/>
    <p:sldLayoutId id="2147483669" r:id="rId11"/>
    <p:sldLayoutId id="2147483671" r:id="rId12"/>
    <p:sldLayoutId id="2147483672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85000"/>
          </a:schemeClr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l="8039" t="8039" r="8039" b="8039"/>
          <a:stretch/>
        </p:blipFill>
        <p:spPr>
          <a:xfrm rot="1800000">
            <a:off x="5036314" y="-325491"/>
            <a:ext cx="3633473" cy="38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l="15749" r="15742"/>
          <a:stretch/>
        </p:blipFill>
        <p:spPr>
          <a:xfrm>
            <a:off x="4088340" y="2398933"/>
            <a:ext cx="1440566" cy="200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>
            <a:spLocks noGrp="1"/>
          </p:cNvSpPr>
          <p:nvPr>
            <p:ph type="ctrTitle"/>
          </p:nvPr>
        </p:nvSpPr>
        <p:spPr>
          <a:xfrm>
            <a:off x="1138910" y="1672223"/>
            <a:ext cx="3335087" cy="88411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howcard Gothic" panose="04020904020102020604" pitchFamily="82" charset="0"/>
              </a:rPr>
              <a:t>MobiCare</a:t>
            </a:r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655537" y="3632266"/>
            <a:ext cx="1993137" cy="845021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b="1" dirty="0">
                <a:latin typeface="Monotype Corsiva" panose="03010101010201010101" pitchFamily="66" charset="0"/>
              </a:rPr>
              <a:t>Mr. Binumon Joseph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Assisstant Professor</a:t>
            </a:r>
            <a:br>
              <a:rPr lang="en-IN" b="1" dirty="0">
                <a:latin typeface="Monotype Corsiva" panose="03010101010201010101" pitchFamily="66" charset="0"/>
              </a:rPr>
            </a:br>
            <a:r>
              <a:rPr lang="en-IN" b="1" dirty="0">
                <a:latin typeface="Monotype Corsiva" panose="03010101010201010101" pitchFamily="66" charset="0"/>
              </a:rPr>
              <a:t>(Project Guide)</a:t>
            </a:r>
          </a:p>
          <a:p>
            <a:pPr lvl="0"/>
            <a:endParaRPr lang="en-IN" dirty="0"/>
          </a:p>
        </p:txBody>
      </p:sp>
      <p:sp>
        <p:nvSpPr>
          <p:cNvPr id="262" name="Google Shape;262;p30"/>
          <p:cNvSpPr/>
          <p:nvPr/>
        </p:nvSpPr>
        <p:spPr>
          <a:xfrm>
            <a:off x="4572000" y="845402"/>
            <a:ext cx="320400" cy="3204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1;p30">
            <a:extLst>
              <a:ext uri="{FF2B5EF4-FFF2-40B4-BE49-F238E27FC236}">
                <a16:creationId xmlns:a16="http://schemas.microsoft.com/office/drawing/2014/main" id="{F5A9AABA-431B-D506-8F64-1DEB666063F0}"/>
              </a:ext>
            </a:extLst>
          </p:cNvPr>
          <p:cNvSpPr/>
          <p:nvPr/>
        </p:nvSpPr>
        <p:spPr>
          <a:xfrm>
            <a:off x="3224314" y="3978465"/>
            <a:ext cx="459900" cy="4599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441;p38">
            <a:extLst>
              <a:ext uri="{FF2B5EF4-FFF2-40B4-BE49-F238E27FC236}">
                <a16:creationId xmlns:a16="http://schemas.microsoft.com/office/drawing/2014/main" id="{75CC5BE0-58F7-577E-5AC1-7C087D405F25}"/>
              </a:ext>
            </a:extLst>
          </p:cNvPr>
          <p:cNvGrpSpPr/>
          <p:nvPr/>
        </p:nvGrpSpPr>
        <p:grpSpPr>
          <a:xfrm rot="20340771" flipH="1">
            <a:off x="3109249" y="3899429"/>
            <a:ext cx="610522" cy="617972"/>
            <a:chOff x="2122577" y="3834496"/>
            <a:chExt cx="641419" cy="611952"/>
          </a:xfrm>
        </p:grpSpPr>
        <p:sp>
          <p:nvSpPr>
            <p:cNvPr id="17" name="Google Shape;442;p38">
              <a:extLst>
                <a:ext uri="{FF2B5EF4-FFF2-40B4-BE49-F238E27FC236}">
                  <a16:creationId xmlns:a16="http://schemas.microsoft.com/office/drawing/2014/main" id="{1C8CB807-D82C-9BEB-3009-9D28317CA0A7}"/>
                </a:ext>
              </a:extLst>
            </p:cNvPr>
            <p:cNvSpPr/>
            <p:nvPr/>
          </p:nvSpPr>
          <p:spPr>
            <a:xfrm>
              <a:off x="2122577" y="3834496"/>
              <a:ext cx="641419" cy="611952"/>
            </a:xfrm>
            <a:custGeom>
              <a:avLst/>
              <a:gdLst/>
              <a:ahLst/>
              <a:cxnLst/>
              <a:rect l="l" t="t" r="r" b="b"/>
              <a:pathLst>
                <a:path w="20134" h="19122" fill="none" extrusionOk="0">
                  <a:moveTo>
                    <a:pt x="10002" y="18717"/>
                  </a:moveTo>
                  <a:cubicBezTo>
                    <a:pt x="12657" y="18324"/>
                    <a:pt x="15288" y="17324"/>
                    <a:pt x="17193" y="15240"/>
                  </a:cubicBezTo>
                  <a:cubicBezTo>
                    <a:pt x="19086" y="13168"/>
                    <a:pt x="20134" y="9870"/>
                    <a:pt x="19360" y="6775"/>
                  </a:cubicBezTo>
                  <a:cubicBezTo>
                    <a:pt x="18360" y="2810"/>
                    <a:pt x="14621" y="214"/>
                    <a:pt x="11168" y="131"/>
                  </a:cubicBezTo>
                  <a:cubicBezTo>
                    <a:pt x="5918" y="0"/>
                    <a:pt x="0" y="3798"/>
                    <a:pt x="143" y="10644"/>
                  </a:cubicBezTo>
                  <a:cubicBezTo>
                    <a:pt x="191" y="13002"/>
                    <a:pt x="989" y="15585"/>
                    <a:pt x="2667" y="17181"/>
                  </a:cubicBezTo>
                  <a:cubicBezTo>
                    <a:pt x="4703" y="19121"/>
                    <a:pt x="7680" y="19062"/>
                    <a:pt x="10002" y="187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2222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443;p38">
              <a:extLst>
                <a:ext uri="{FF2B5EF4-FFF2-40B4-BE49-F238E27FC236}">
                  <a16:creationId xmlns:a16="http://schemas.microsoft.com/office/drawing/2014/main" id="{6FDE8C3E-72B5-4E52-CA6C-0509D013A6BD}"/>
                </a:ext>
              </a:extLst>
            </p:cNvPr>
            <p:cNvSpPr/>
            <p:nvPr/>
          </p:nvSpPr>
          <p:spPr>
            <a:xfrm>
              <a:off x="2315251" y="4117975"/>
              <a:ext cx="27334" cy="27458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0"/>
                  </a:moveTo>
                  <a:cubicBezTo>
                    <a:pt x="191" y="0"/>
                    <a:pt x="1" y="203"/>
                    <a:pt x="1" y="429"/>
                  </a:cubicBezTo>
                  <a:cubicBezTo>
                    <a:pt x="1" y="667"/>
                    <a:pt x="191" y="858"/>
                    <a:pt x="429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203"/>
                    <a:pt x="668" y="0"/>
                    <a:pt x="429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4;p38">
              <a:extLst>
                <a:ext uri="{FF2B5EF4-FFF2-40B4-BE49-F238E27FC236}">
                  <a16:creationId xmlns:a16="http://schemas.microsoft.com/office/drawing/2014/main" id="{B47C245D-A41C-77DE-6592-80265A11FF33}"/>
                </a:ext>
              </a:extLst>
            </p:cNvPr>
            <p:cNvSpPr/>
            <p:nvPr/>
          </p:nvSpPr>
          <p:spPr>
            <a:xfrm>
              <a:off x="2480624" y="4065010"/>
              <a:ext cx="27366" cy="27458"/>
            </a:xfrm>
            <a:custGeom>
              <a:avLst/>
              <a:gdLst/>
              <a:ahLst/>
              <a:cxnLst/>
              <a:rect l="l" t="t" r="r" b="b"/>
              <a:pathLst>
                <a:path w="859" h="858" extrusionOk="0"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cubicBezTo>
                    <a:pt x="1" y="667"/>
                    <a:pt x="191" y="858"/>
                    <a:pt x="430" y="858"/>
                  </a:cubicBezTo>
                  <a:cubicBezTo>
                    <a:pt x="668" y="858"/>
                    <a:pt x="858" y="667"/>
                    <a:pt x="858" y="429"/>
                  </a:cubicBezTo>
                  <a:cubicBezTo>
                    <a:pt x="858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5;p38">
              <a:extLst>
                <a:ext uri="{FF2B5EF4-FFF2-40B4-BE49-F238E27FC236}">
                  <a16:creationId xmlns:a16="http://schemas.microsoft.com/office/drawing/2014/main" id="{ABA07F1F-3FA7-ECD6-5D4D-0FB18483B5DB}"/>
                </a:ext>
              </a:extLst>
            </p:cNvPr>
            <p:cNvSpPr/>
            <p:nvPr/>
          </p:nvSpPr>
          <p:spPr>
            <a:xfrm>
              <a:off x="2336118" y="4163706"/>
              <a:ext cx="223066" cy="138315"/>
            </a:xfrm>
            <a:custGeom>
              <a:avLst/>
              <a:gdLst/>
              <a:ahLst/>
              <a:cxnLst/>
              <a:rect l="l" t="t" r="r" b="b"/>
              <a:pathLst>
                <a:path w="7002" h="4322" fill="none" extrusionOk="0">
                  <a:moveTo>
                    <a:pt x="1" y="2107"/>
                  </a:moveTo>
                  <a:cubicBezTo>
                    <a:pt x="1620" y="4322"/>
                    <a:pt x="7001" y="3036"/>
                    <a:pt x="6656" y="0"/>
                  </a:cubicBezTo>
                </a:path>
              </a:pathLst>
            </a:custGeom>
            <a:noFill/>
            <a:ln w="9525" cap="rnd" cmpd="sng">
              <a:solidFill>
                <a:srgbClr val="2222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754;p57">
            <a:extLst>
              <a:ext uri="{FF2B5EF4-FFF2-40B4-BE49-F238E27FC236}">
                <a16:creationId xmlns:a16="http://schemas.microsoft.com/office/drawing/2014/main" id="{CFEC7E74-9FA3-BB94-A966-4EA0FF58D574}"/>
              </a:ext>
            </a:extLst>
          </p:cNvPr>
          <p:cNvSpPr/>
          <p:nvPr/>
        </p:nvSpPr>
        <p:spPr>
          <a:xfrm>
            <a:off x="1316228" y="583066"/>
            <a:ext cx="1578126" cy="2816521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0495;p74">
            <a:extLst>
              <a:ext uri="{FF2B5EF4-FFF2-40B4-BE49-F238E27FC236}">
                <a16:creationId xmlns:a16="http://schemas.microsoft.com/office/drawing/2014/main" id="{BC9CAD29-B3A6-BD0C-3137-BE27475518EE}"/>
              </a:ext>
            </a:extLst>
          </p:cNvPr>
          <p:cNvSpPr/>
          <p:nvPr/>
        </p:nvSpPr>
        <p:spPr>
          <a:xfrm>
            <a:off x="4308251" y="1834348"/>
            <a:ext cx="361754" cy="362514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260;p30">
            <a:extLst>
              <a:ext uri="{FF2B5EF4-FFF2-40B4-BE49-F238E27FC236}">
                <a16:creationId xmlns:a16="http://schemas.microsoft.com/office/drawing/2014/main" id="{4840476F-3377-3FA6-287E-AF30A12BBB5D}"/>
              </a:ext>
            </a:extLst>
          </p:cNvPr>
          <p:cNvSpPr txBox="1">
            <a:spLocks/>
          </p:cNvSpPr>
          <p:nvPr/>
        </p:nvSpPr>
        <p:spPr>
          <a:xfrm>
            <a:off x="6493566" y="3600216"/>
            <a:ext cx="2202174" cy="13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r>
              <a:rPr lang="en-IN" b="1" dirty="0">
                <a:latin typeface="Monotype Corsiva" panose="03010101010201010101" pitchFamily="66" charset="0"/>
              </a:rPr>
              <a:t>Ms. Aswathy M J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Integrated MCA –s9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AJC20INMCA-I022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Masters of Computer 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4342BD-9C8B-DF59-AB31-424233341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53" y="396149"/>
            <a:ext cx="551261" cy="373834"/>
          </a:xfrm>
          <a:prstGeom prst="rect">
            <a:avLst/>
          </a:prstGeom>
        </p:spPr>
      </p:pic>
      <p:sp>
        <p:nvSpPr>
          <p:cNvPr id="7" name="Google Shape;262;p30">
            <a:extLst>
              <a:ext uri="{FF2B5EF4-FFF2-40B4-BE49-F238E27FC236}">
                <a16:creationId xmlns:a16="http://schemas.microsoft.com/office/drawing/2014/main" id="{8FECF88E-67CC-26FE-AC50-EB783E1EFB31}"/>
              </a:ext>
            </a:extLst>
          </p:cNvPr>
          <p:cNvSpPr/>
          <p:nvPr/>
        </p:nvSpPr>
        <p:spPr>
          <a:xfrm>
            <a:off x="5864288" y="3052293"/>
            <a:ext cx="320400" cy="3204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88DFDB8B-9D44-314B-34C1-036A5EA9C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>
            <a:extLst>
              <a:ext uri="{FF2B5EF4-FFF2-40B4-BE49-F238E27FC236}">
                <a16:creationId xmlns:a16="http://schemas.microsoft.com/office/drawing/2014/main" id="{65C2E91D-8D2A-70DC-A0CD-4CF96D4106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38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Customer</a:t>
            </a:r>
            <a:br>
              <a:rPr lang="en-US" b="1" dirty="0"/>
            </a:br>
            <a:endParaRPr b="1" dirty="0"/>
          </a:p>
        </p:txBody>
      </p:sp>
      <p:sp>
        <p:nvSpPr>
          <p:cNvPr id="393" name="Google Shape;393;p38">
            <a:extLst>
              <a:ext uri="{FF2B5EF4-FFF2-40B4-BE49-F238E27FC236}">
                <a16:creationId xmlns:a16="http://schemas.microsoft.com/office/drawing/2014/main" id="{21F2BF93-C7F7-CFAC-B569-7566DD056329}"/>
              </a:ext>
            </a:extLst>
          </p:cNvPr>
          <p:cNvSpPr/>
          <p:nvPr/>
        </p:nvSpPr>
        <p:spPr>
          <a:xfrm>
            <a:off x="1915725" y="4239495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8">
            <a:extLst>
              <a:ext uri="{FF2B5EF4-FFF2-40B4-BE49-F238E27FC236}">
                <a16:creationId xmlns:a16="http://schemas.microsoft.com/office/drawing/2014/main" id="{9BE2EF2A-F498-7DA7-873A-E1E0E8C8EC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" t="21968" r="75945" b="21962"/>
          <a:stretch/>
        </p:blipFill>
        <p:spPr>
          <a:xfrm rot="-1582676">
            <a:off x="6079163" y="226035"/>
            <a:ext cx="699023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395" name="Google Shape;395;p38">
            <a:extLst>
              <a:ext uri="{FF2B5EF4-FFF2-40B4-BE49-F238E27FC236}">
                <a16:creationId xmlns:a16="http://schemas.microsoft.com/office/drawing/2014/main" id="{D9338188-A690-EE95-056B-CCFA2DE824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473" t="21968" r="58646" b="21962"/>
          <a:stretch/>
        </p:blipFill>
        <p:spPr>
          <a:xfrm rot="1790183">
            <a:off x="6986839" y="222819"/>
            <a:ext cx="699022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A4E8C20-4A30-267A-A8F8-7CEB628DB5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0238" y="1542924"/>
            <a:ext cx="7391109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Service Requests: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Users can easily submit repair requests for their mobile devices, outlining issues and seeking repair solutions.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Repair Tracking: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Real-time updates allow users to monitor the progress of their repair requests, ensuring transparency.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Accessory Shopping: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Clients can browse through a diverse range of mobile accessories, including cases, chargers, and other add-ons.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Payments: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Users have secure payment options available for both service charges and accessory purchases, streamlining the transaction process.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DEFA3D-1B43-A7AA-BA87-CCFB1B6E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0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4B52BDE2-9BB7-53AD-7B92-955E42A2D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F74E71EA-EA63-9751-C566-C832B096EF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mic Sans MS" panose="030F0702030302020204" pitchFamily="66" charset="0"/>
              </a:rPr>
              <a:t>Work Flow</a:t>
            </a:r>
            <a:endParaRPr sz="40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58577FF4-3D5A-5F76-1AE1-255321E2711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04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3" name="Google Shape;313;p34">
            <a:extLst>
              <a:ext uri="{FF2B5EF4-FFF2-40B4-BE49-F238E27FC236}">
                <a16:creationId xmlns:a16="http://schemas.microsoft.com/office/drawing/2014/main" id="{9E2C46E9-CAFB-C237-678F-F6712ACEC4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605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dern No. 20" panose="02070704070505020303" pitchFamily="18" charset="0"/>
              </a:rPr>
              <a:t>The Workflow of MobiCare through an UML diagram</a:t>
            </a:r>
            <a:endParaRPr dirty="0">
              <a:latin typeface="Modern No. 20" panose="02070704070505020303" pitchFamily="18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794C7C5B-0F50-AF91-7394-B083F184197C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555;p73">
            <a:extLst>
              <a:ext uri="{FF2B5EF4-FFF2-40B4-BE49-F238E27FC236}">
                <a16:creationId xmlns:a16="http://schemas.microsoft.com/office/drawing/2014/main" id="{F88CF58A-3A40-9275-2EF6-7680EA81B899}"/>
              </a:ext>
            </a:extLst>
          </p:cNvPr>
          <p:cNvGrpSpPr/>
          <p:nvPr/>
        </p:nvGrpSpPr>
        <p:grpSpPr>
          <a:xfrm>
            <a:off x="3974172" y="2945134"/>
            <a:ext cx="382758" cy="356595"/>
            <a:chOff x="2185128" y="2427549"/>
            <a:chExt cx="382758" cy="356595"/>
          </a:xfrm>
        </p:grpSpPr>
        <p:sp>
          <p:nvSpPr>
            <p:cNvPr id="3" name="Google Shape;9556;p73">
              <a:extLst>
                <a:ext uri="{FF2B5EF4-FFF2-40B4-BE49-F238E27FC236}">
                  <a16:creationId xmlns:a16="http://schemas.microsoft.com/office/drawing/2014/main" id="{28DB5A38-656E-9937-E077-0A693D0AFBA4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57;p73">
              <a:extLst>
                <a:ext uri="{FF2B5EF4-FFF2-40B4-BE49-F238E27FC236}">
                  <a16:creationId xmlns:a16="http://schemas.microsoft.com/office/drawing/2014/main" id="{0D156AEC-D954-C0BD-13AA-332889B2A0E2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558;p73">
              <a:extLst>
                <a:ext uri="{FF2B5EF4-FFF2-40B4-BE49-F238E27FC236}">
                  <a16:creationId xmlns:a16="http://schemas.microsoft.com/office/drawing/2014/main" id="{A4236B0A-DCB4-E3A5-49B5-47140554D8E7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559;p73">
              <a:extLst>
                <a:ext uri="{FF2B5EF4-FFF2-40B4-BE49-F238E27FC236}">
                  <a16:creationId xmlns:a16="http://schemas.microsoft.com/office/drawing/2014/main" id="{AF246D7E-E562-6ACE-8DAB-3DEE8DB66FD7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4862D8A-769E-5AD2-71D9-E7C471619A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98250" y="219864"/>
            <a:ext cx="2952728" cy="470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D087C4-CBEF-BCC8-465E-870EBF5CF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6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7C1CFC-4C4E-C6CB-D818-7CD8D7383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677" y="63776"/>
            <a:ext cx="3642645" cy="501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1;p52">
            <a:extLst>
              <a:ext uri="{FF2B5EF4-FFF2-40B4-BE49-F238E27FC236}">
                <a16:creationId xmlns:a16="http://schemas.microsoft.com/office/drawing/2014/main" id="{0113D670-BB61-AA0A-6410-F9909A6CC7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388" r="-1112"/>
          <a:stretch/>
        </p:blipFill>
        <p:spPr>
          <a:xfrm rot="1287930">
            <a:off x="7282834" y="500196"/>
            <a:ext cx="624349" cy="1156524"/>
          </a:xfrm>
          <a:prstGeom prst="rect">
            <a:avLst/>
          </a:prstGeom>
          <a:noFill/>
          <a:ln>
            <a:noFill/>
          </a:ln>
          <a:effectLst>
            <a:outerShdw blurRad="71438" dist="38100" dir="30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11" name="Google Shape;743;p56">
            <a:extLst>
              <a:ext uri="{FF2B5EF4-FFF2-40B4-BE49-F238E27FC236}">
                <a16:creationId xmlns:a16="http://schemas.microsoft.com/office/drawing/2014/main" id="{84CC7CF5-8837-53D3-9F30-7B91CF6B40C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3774" r="22398"/>
          <a:stretch/>
        </p:blipFill>
        <p:spPr>
          <a:xfrm rot="20926942">
            <a:off x="7704475" y="1007624"/>
            <a:ext cx="627076" cy="11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D41D15-B435-938D-FB54-C57272FD9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1F07C890-6438-8A4A-06E8-8D33E925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8D7320BE-1CD8-5732-DDE6-013C54FAD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575" y="2453124"/>
            <a:ext cx="4837042" cy="936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mic Sans MS" panose="030F0702030302020204" pitchFamily="66" charset="0"/>
              </a:rPr>
              <a:t>Implementation</a:t>
            </a:r>
            <a:endParaRPr sz="40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313EC485-55F5-6C47-758C-EF3E73E7147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151442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05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3" name="Google Shape;313;p34">
            <a:extLst>
              <a:ext uri="{FF2B5EF4-FFF2-40B4-BE49-F238E27FC236}">
                <a16:creationId xmlns:a16="http://schemas.microsoft.com/office/drawing/2014/main" id="{9AC1F2F4-4770-22E0-4068-4F58A9F4AD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605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dern No. 20" panose="02070704070505020303" pitchFamily="18" charset="0"/>
              </a:rPr>
              <a:t>The ML implementation</a:t>
            </a:r>
            <a:endParaRPr dirty="0">
              <a:latin typeface="Modern No. 20" panose="02070704070505020303" pitchFamily="18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7502317E-5E7C-713A-2A3A-5DC4B66E3D82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2E952-A2A7-CE64-C208-9CEA77EE618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459596" y="424070"/>
            <a:ext cx="3366351" cy="32600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A6472B-B3A6-C0BB-B14D-F5966B699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6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/>
          <p:nvPr/>
        </p:nvSpPr>
        <p:spPr>
          <a:xfrm rot="10800000">
            <a:off x="7428175" y="4062116"/>
            <a:ext cx="484800" cy="4848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9" name="Google Shape;709;p53"/>
          <p:cNvPicPr preferRelativeResize="0"/>
          <p:nvPr/>
        </p:nvPicPr>
        <p:blipFill rotWithShape="1">
          <a:blip r:embed="rId3">
            <a:alphaModFix/>
          </a:blip>
          <a:srcRect l="27743" t="9692" r="36393" b="45967"/>
          <a:stretch/>
        </p:blipFill>
        <p:spPr>
          <a:xfrm rot="10800000">
            <a:off x="7970675" y="0"/>
            <a:ext cx="1497613" cy="1868555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30000"/>
              </a:schemeClr>
            </a:outerShdw>
          </a:effec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05D7D70-5466-A8AC-F98F-EECFC25E5F35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424517" y="878980"/>
            <a:ext cx="7705691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Streamlined Complaint Resolution: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ML model quickly identifies if complaints need professional help or can be fixed at home, improving support.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Self-Service with Home-Based Solutions:</a:t>
            </a:r>
            <a:r>
              <a:rPr lang="en-US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For fixable issues, users get simple, step-by-step instructions for quick solutions, boosting satisfaction.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Guided Shop Recommendations:</a:t>
            </a:r>
            <a:r>
              <a:rPr lang="en-US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For complex issues, the system directs users to a repair shop, ensuring they get the right help without guesswork.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Accessible, User-Friendly Interface:</a:t>
            </a:r>
            <a:r>
              <a:rPr lang="en-US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The chatbot-like experience makes support easy and accessible for all users, even those without technical skills.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Robust and Scalable Model:</a:t>
            </a:r>
            <a:r>
              <a:rPr lang="en-US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Using a Naive Bayes classifier with TF-IDF, saved with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Joblib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, provides high accuracy and easy scalability for real-time predictions.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DABB4-6612-C0B4-335E-92D88DA50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F3A9E10C-945B-B7D9-0898-3390ABF0F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64B7CCB9-D6EC-95F8-B38F-AA67105C5F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575" y="2453124"/>
            <a:ext cx="5731564" cy="936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Comic Sans MS" panose="030F0702030302020204" pitchFamily="66" charset="0"/>
              </a:rPr>
              <a:t>Project Screens</a:t>
            </a:r>
            <a:endParaRPr sz="44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3AF62AEB-3FF9-7216-5D74-21CC993E81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151442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06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4CE69477-6BCB-CF0F-57E5-E77117E38A9F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46BBC7F-6C50-4A97-1026-27C1AD352AE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78286" y="232935"/>
            <a:ext cx="3047184" cy="4677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069994-D260-263D-0979-77E7A7BE7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/>
          <p:nvPr/>
        </p:nvSpPr>
        <p:spPr>
          <a:xfrm>
            <a:off x="1915425" y="4050575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39"/>
          <p:cNvPicPr preferRelativeResize="0"/>
          <p:nvPr/>
        </p:nvPicPr>
        <p:blipFill rotWithShape="1">
          <a:blip r:embed="rId3">
            <a:alphaModFix/>
          </a:blip>
          <a:srcRect l="15749" r="15742"/>
          <a:stretch/>
        </p:blipFill>
        <p:spPr>
          <a:xfrm>
            <a:off x="3814047" y="3258457"/>
            <a:ext cx="1244183" cy="179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934F5-3BE4-799B-2C6A-330AE97C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2" y="710460"/>
            <a:ext cx="3944467" cy="2443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8D98B-E0C6-ED04-3D47-032BA362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43" r="1"/>
          <a:stretch/>
        </p:blipFill>
        <p:spPr>
          <a:xfrm>
            <a:off x="5068957" y="1540352"/>
            <a:ext cx="3218800" cy="30334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C54F73-7B75-CCCE-9AC7-6C72D5DDF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31" y="232187"/>
            <a:ext cx="456552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5BA70BF6-0224-12BF-D951-66A22114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>
            <a:extLst>
              <a:ext uri="{FF2B5EF4-FFF2-40B4-BE49-F238E27FC236}">
                <a16:creationId xmlns:a16="http://schemas.microsoft.com/office/drawing/2014/main" id="{44287529-131A-504A-22FA-35D4D0120937}"/>
              </a:ext>
            </a:extLst>
          </p:cNvPr>
          <p:cNvSpPr/>
          <p:nvPr/>
        </p:nvSpPr>
        <p:spPr>
          <a:xfrm>
            <a:off x="1915425" y="4050575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DBF05-246B-965F-3C58-F74C9B0B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" y="1444914"/>
            <a:ext cx="3722036" cy="2061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718744-4FCB-8454-4C3B-7CBC57FC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022" y="2475811"/>
            <a:ext cx="3394710" cy="2171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1ABC7-9601-279F-98E1-8C2AA7CF3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17" y="285020"/>
            <a:ext cx="3644347" cy="1985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1F5C1D-C5AB-CC0E-8C7C-600017A52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7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F52426E4-BE65-526E-F598-33170B4A0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>
            <a:extLst>
              <a:ext uri="{FF2B5EF4-FFF2-40B4-BE49-F238E27FC236}">
                <a16:creationId xmlns:a16="http://schemas.microsoft.com/office/drawing/2014/main" id="{F3893FF4-2FF5-3F70-F44A-782C3E51E1F0}"/>
              </a:ext>
            </a:extLst>
          </p:cNvPr>
          <p:cNvSpPr/>
          <p:nvPr/>
        </p:nvSpPr>
        <p:spPr>
          <a:xfrm>
            <a:off x="1915425" y="4050575"/>
            <a:ext cx="523200" cy="52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39">
            <a:extLst>
              <a:ext uri="{FF2B5EF4-FFF2-40B4-BE49-F238E27FC236}">
                <a16:creationId xmlns:a16="http://schemas.microsoft.com/office/drawing/2014/main" id="{18D26DF5-0AE4-1D45-7CE4-81043B25AD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749" r="15742"/>
          <a:stretch/>
        </p:blipFill>
        <p:spPr>
          <a:xfrm>
            <a:off x="3359473" y="3419510"/>
            <a:ext cx="1052391" cy="16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12500-5EDA-6AE0-2A82-072A3E749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85" y="1316638"/>
            <a:ext cx="3787872" cy="2195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AA255F-787E-A53F-5071-C9B753566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730" y="273559"/>
            <a:ext cx="4005485" cy="2086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FAD267-ED35-47D7-32A8-A1C80E47C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505489"/>
            <a:ext cx="3891438" cy="21951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F2CF0-4840-DCEC-92C7-4AF4DD16F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5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Shape 309">
          <a:extLst>
            <a:ext uri="{FF2B5EF4-FFF2-40B4-BE49-F238E27FC236}">
              <a16:creationId xmlns:a16="http://schemas.microsoft.com/office/drawing/2014/main" id="{0ACB7A6B-C5FA-F7A3-AE31-F47C9FE1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E432691A-10A6-EE22-1776-5B95D4F405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0575" y="2453124"/>
            <a:ext cx="4837042" cy="936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mic Sans MS" panose="030F0702030302020204" pitchFamily="66" charset="0"/>
              </a:rPr>
              <a:t>Conclusion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78AB1036-EFCD-27F2-4BC1-21F9AE2AE8E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151442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07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85679E11-BBEE-CC37-3547-D2D90A9BE153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695;p71">
            <a:extLst>
              <a:ext uri="{FF2B5EF4-FFF2-40B4-BE49-F238E27FC236}">
                <a16:creationId xmlns:a16="http://schemas.microsoft.com/office/drawing/2014/main" id="{2E4ECF6F-0665-568F-836F-0ADE9170B6F9}"/>
              </a:ext>
            </a:extLst>
          </p:cNvPr>
          <p:cNvGrpSpPr/>
          <p:nvPr/>
        </p:nvGrpSpPr>
        <p:grpSpPr>
          <a:xfrm>
            <a:off x="4012479" y="2840111"/>
            <a:ext cx="356196" cy="265631"/>
            <a:chOff x="5216456" y="3725484"/>
            <a:chExt cx="356196" cy="265631"/>
          </a:xfrm>
        </p:grpSpPr>
        <p:sp>
          <p:nvSpPr>
            <p:cNvPr id="3" name="Google Shape;8696;p71">
              <a:extLst>
                <a:ext uri="{FF2B5EF4-FFF2-40B4-BE49-F238E27FC236}">
                  <a16:creationId xmlns:a16="http://schemas.microsoft.com/office/drawing/2014/main" id="{4A76A7FA-B33E-DCE1-E27B-906AA567B55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8697;p71">
              <a:extLst>
                <a:ext uri="{FF2B5EF4-FFF2-40B4-BE49-F238E27FC236}">
                  <a16:creationId xmlns:a16="http://schemas.microsoft.com/office/drawing/2014/main" id="{7390A368-90F5-D690-74B6-895141EA046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B3C2A40-E4A5-EEDA-40C9-623CC6B3EA9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820230" y="189884"/>
            <a:ext cx="3117760" cy="4737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8D130-8DCC-B5EF-FC94-8BC2C842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9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/>
          <p:nvPr/>
        </p:nvSpPr>
        <p:spPr>
          <a:xfrm rot="5400000">
            <a:off x="8496993" y="3794140"/>
            <a:ext cx="220200" cy="220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720000" y="6743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mic Sans MS" panose="030F0702030302020204" pitchFamily="66" charset="0"/>
              </a:rPr>
              <a:t>Table of Contents</a:t>
            </a:r>
            <a:endParaRPr b="1" dirty="0">
              <a:latin typeface="Comic Sans MS" panose="030F0702030302020204" pitchFamily="66" charset="0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77885" y="1325532"/>
            <a:ext cx="6822045" cy="274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6E6EE3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Abstract</a:t>
            </a: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Implementation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6E6EE3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accent6">
                  <a:lumMod val="50000"/>
                </a:schemeClr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Users</a:t>
            </a: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Project</a:t>
            </a:r>
            <a:r>
              <a:rPr lang="en-US" sz="1200" b="1" dirty="0">
                <a:solidFill>
                  <a:srgbClr val="6E6EE3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Screens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6E6EE3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6E6EE3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Modules</a:t>
            </a: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6E6EE3"/>
                </a:solidFill>
                <a:latin typeface="Outfit"/>
                <a:ea typeface="Outfit"/>
                <a:cs typeface="Outfit"/>
                <a:sym typeface="Outfit"/>
              </a:rPr>
              <a:t> 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Work</a:t>
            </a:r>
            <a:r>
              <a:rPr lang="en-US" sz="1200" b="1" dirty="0">
                <a:solidFill>
                  <a:srgbClr val="6E6EE3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Flow</a:t>
            </a:r>
            <a:r>
              <a:rPr lang="en-US" sz="1200" b="1" dirty="0">
                <a:solidFill>
                  <a:srgbClr val="6E6EE3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                            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Future</a:t>
            </a:r>
            <a:r>
              <a:rPr lang="en-US" sz="1200" b="1" dirty="0">
                <a:solidFill>
                  <a:srgbClr val="6E6EE3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 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Scope</a:t>
            </a:r>
            <a:r>
              <a:rPr lang="en-US" sz="1200" b="1" dirty="0">
                <a:solidFill>
                  <a:srgbClr val="6E6EE3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 </a:t>
            </a:r>
            <a:endParaRPr sz="1200" b="1" dirty="0">
              <a:solidFill>
                <a:srgbClr val="6E6EE3"/>
              </a:solidFill>
              <a:latin typeface="Comic Sans MS" panose="030F0702030302020204" pitchFamily="66" charset="0"/>
              <a:ea typeface="Outfit"/>
              <a:cs typeface="Outfit"/>
              <a:sym typeface="Outfit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l="6693" t="28129" r="75774" b="27071"/>
          <a:stretch/>
        </p:blipFill>
        <p:spPr>
          <a:xfrm rot="-1528426">
            <a:off x="7230599" y="251900"/>
            <a:ext cx="685400" cy="1226298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23678" t="28129" r="58790" b="27071"/>
          <a:stretch/>
        </p:blipFill>
        <p:spPr>
          <a:xfrm rot="1248268">
            <a:off x="8088075" y="709725"/>
            <a:ext cx="685401" cy="1226301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277" name="Google Shape;277;p31"/>
          <p:cNvSpPr/>
          <p:nvPr/>
        </p:nvSpPr>
        <p:spPr>
          <a:xfrm rot="5400000">
            <a:off x="4226083" y="4486664"/>
            <a:ext cx="852300" cy="8523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 rot="10800000" flipH="1">
            <a:off x="8652610" y="3315843"/>
            <a:ext cx="491400" cy="4914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86C28967-EF64-B6F3-0D97-7578C5E7A0F6}"/>
              </a:ext>
            </a:extLst>
          </p:cNvPr>
          <p:cNvSpPr/>
          <p:nvPr/>
        </p:nvSpPr>
        <p:spPr>
          <a:xfrm>
            <a:off x="2918044" y="2017768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2</a:t>
            </a:r>
            <a:endParaRPr lang="en-IN" b="1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ADF873E-3B0A-4143-AEF6-843F9CBBA821}"/>
              </a:ext>
            </a:extLst>
          </p:cNvPr>
          <p:cNvSpPr/>
          <p:nvPr/>
        </p:nvSpPr>
        <p:spPr>
          <a:xfrm>
            <a:off x="2918044" y="1515740"/>
            <a:ext cx="336935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1</a:t>
            </a:r>
            <a:endParaRPr lang="en-IN" b="1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F06BBC2A-9D77-B22B-B41B-04D3216CF1D9}"/>
              </a:ext>
            </a:extLst>
          </p:cNvPr>
          <p:cNvSpPr/>
          <p:nvPr/>
        </p:nvSpPr>
        <p:spPr>
          <a:xfrm>
            <a:off x="2918044" y="2598929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/>
              <a:t>3</a:t>
            </a:r>
            <a:endParaRPr lang="en-IN" b="1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7340E229-7B39-C161-9491-4D31D8AA1E54}"/>
              </a:ext>
            </a:extLst>
          </p:cNvPr>
          <p:cNvSpPr/>
          <p:nvPr/>
        </p:nvSpPr>
        <p:spPr>
          <a:xfrm>
            <a:off x="3909025" y="1515740"/>
            <a:ext cx="336936" cy="289858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5</a:t>
            </a:r>
            <a:endParaRPr lang="en-IN" b="1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438F87B2-B2E9-244D-D8F3-B482CF370EE6}"/>
              </a:ext>
            </a:extLst>
          </p:cNvPr>
          <p:cNvSpPr/>
          <p:nvPr/>
        </p:nvSpPr>
        <p:spPr>
          <a:xfrm>
            <a:off x="3907665" y="2043910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6</a:t>
            </a:r>
            <a:endParaRPr lang="en-IN" b="1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111728BC-B911-EE3E-B3AE-71EE98345958}"/>
              </a:ext>
            </a:extLst>
          </p:cNvPr>
          <p:cNvSpPr/>
          <p:nvPr/>
        </p:nvSpPr>
        <p:spPr>
          <a:xfrm>
            <a:off x="3907665" y="2600234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7</a:t>
            </a:r>
            <a:endParaRPr lang="en-IN" b="1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B5445ECF-A3A3-65E0-10F6-484B409A7294}"/>
              </a:ext>
            </a:extLst>
          </p:cNvPr>
          <p:cNvSpPr/>
          <p:nvPr/>
        </p:nvSpPr>
        <p:spPr>
          <a:xfrm>
            <a:off x="2918044" y="3156558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4</a:t>
            </a:r>
            <a:endParaRPr lang="en-IN" b="1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5270F127-67D3-D52A-998D-19AFF07E789C}"/>
              </a:ext>
            </a:extLst>
          </p:cNvPr>
          <p:cNvSpPr/>
          <p:nvPr/>
        </p:nvSpPr>
        <p:spPr>
          <a:xfrm>
            <a:off x="3907665" y="3156558"/>
            <a:ext cx="336936" cy="318012"/>
          </a:xfrm>
          <a:prstGeom prst="roundRect">
            <a:avLst>
              <a:gd name="adj" fmla="val 1867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8</a:t>
            </a:r>
            <a:endParaRPr lang="en-IN" b="1" dirty="0"/>
          </a:p>
        </p:txBody>
      </p:sp>
      <p:sp>
        <p:nvSpPr>
          <p:cNvPr id="12" name="Google Shape;277;p31">
            <a:extLst>
              <a:ext uri="{FF2B5EF4-FFF2-40B4-BE49-F238E27FC236}">
                <a16:creationId xmlns:a16="http://schemas.microsoft.com/office/drawing/2014/main" id="{40E734AA-3F03-E4BF-F72C-5ADCE2F63AB2}"/>
              </a:ext>
            </a:extLst>
          </p:cNvPr>
          <p:cNvSpPr/>
          <p:nvPr/>
        </p:nvSpPr>
        <p:spPr>
          <a:xfrm rot="16200000">
            <a:off x="4275290" y="-224317"/>
            <a:ext cx="852300" cy="852300"/>
          </a:xfrm>
          <a:prstGeom prst="chord">
            <a:avLst>
              <a:gd name="adj1" fmla="val 5220805"/>
              <a:gd name="adj2" fmla="val 16371833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276;p31">
            <a:extLst>
              <a:ext uri="{FF2B5EF4-FFF2-40B4-BE49-F238E27FC236}">
                <a16:creationId xmlns:a16="http://schemas.microsoft.com/office/drawing/2014/main" id="{0D0C7D22-58CB-DA81-CB1C-17D6A0EC60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678" t="28129" r="58790" b="27071"/>
          <a:stretch/>
        </p:blipFill>
        <p:spPr>
          <a:xfrm rot="1248268">
            <a:off x="612961" y="4293227"/>
            <a:ext cx="361914" cy="492892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14" name="Google Shape;275;p31">
            <a:extLst>
              <a:ext uri="{FF2B5EF4-FFF2-40B4-BE49-F238E27FC236}">
                <a16:creationId xmlns:a16="http://schemas.microsoft.com/office/drawing/2014/main" id="{B46E6897-404E-B587-7B08-C0EB9899A5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93" t="28129" r="75774" b="27071"/>
          <a:stretch/>
        </p:blipFill>
        <p:spPr>
          <a:xfrm rot="20071574">
            <a:off x="282091" y="4054949"/>
            <a:ext cx="324559" cy="600453"/>
          </a:xfrm>
          <a:prstGeom prst="rect">
            <a:avLst/>
          </a:prstGeom>
          <a:noFill/>
          <a:ln>
            <a:noFill/>
          </a:ln>
          <a:effectLst>
            <a:outerShdw blurRad="57150" dist="28575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15" name="Google Shape;269;p31">
            <a:extLst>
              <a:ext uri="{FF2B5EF4-FFF2-40B4-BE49-F238E27FC236}">
                <a16:creationId xmlns:a16="http://schemas.microsoft.com/office/drawing/2014/main" id="{5A710CD5-EA58-58EF-20FB-C5DD29EC2A98}"/>
              </a:ext>
            </a:extLst>
          </p:cNvPr>
          <p:cNvSpPr/>
          <p:nvPr/>
        </p:nvSpPr>
        <p:spPr>
          <a:xfrm rot="5400000">
            <a:off x="978388" y="4568013"/>
            <a:ext cx="220200" cy="220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10;p34">
            <a:extLst>
              <a:ext uri="{FF2B5EF4-FFF2-40B4-BE49-F238E27FC236}">
                <a16:creationId xmlns:a16="http://schemas.microsoft.com/office/drawing/2014/main" id="{A9F95713-166E-992F-2A02-2B9A5B543870}"/>
              </a:ext>
            </a:extLst>
          </p:cNvPr>
          <p:cNvSpPr/>
          <p:nvPr/>
        </p:nvSpPr>
        <p:spPr>
          <a:xfrm rot="5400000">
            <a:off x="5913303" y="3564935"/>
            <a:ext cx="2627240" cy="2695758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B88D9-F0E1-EED0-97AC-4A1FD282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1"/>
          <p:cNvSpPr/>
          <p:nvPr/>
        </p:nvSpPr>
        <p:spPr>
          <a:xfrm rot="5400000">
            <a:off x="4294335" y="4390102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1"/>
          <p:cNvSpPr/>
          <p:nvPr/>
        </p:nvSpPr>
        <p:spPr>
          <a:xfrm rot="-5400000">
            <a:off x="6942460" y="307329"/>
            <a:ext cx="549000" cy="5490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1"/>
          <p:cNvSpPr/>
          <p:nvPr/>
        </p:nvSpPr>
        <p:spPr>
          <a:xfrm>
            <a:off x="4189251" y="383436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A0828A6-8D81-6D00-5D6D-AA2157A1EE28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800944" y="773078"/>
            <a:ext cx="7402152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Comprehensive Solution: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MobiCare meets the needs for mobile service and accessories management.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Feasibility Study Results:</a:t>
            </a:r>
            <a:r>
              <a:rPr lang="en-US" altLang="en-US" sz="210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Technically, operationally, and economically feasible, supporting effective implementation.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Operational Efficiency: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Automates workflows, provides real-time updates, and enhances customer communication.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User-Centric Design:</a:t>
            </a:r>
            <a:r>
              <a:rPr lang="en-US" altLang="en-US" sz="210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Ensures high user satisfaction through seamless integration with existing systems.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Financial Viability: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Supports increased sales and customer service, providing substantial business and customer benefits.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12" name="Google Shape;519;p43">
            <a:extLst>
              <a:ext uri="{FF2B5EF4-FFF2-40B4-BE49-F238E27FC236}">
                <a16:creationId xmlns:a16="http://schemas.microsoft.com/office/drawing/2014/main" id="{4EF5FFF3-A609-4B5C-984F-371EA23B8D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749" r="15742"/>
          <a:stretch/>
        </p:blipFill>
        <p:spPr>
          <a:xfrm>
            <a:off x="7606747" y="1828800"/>
            <a:ext cx="1020417" cy="13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01C1E3-248A-48C8-B1FE-3714A2706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B0DB07E5-461B-D331-C0A1-4E116064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38FE473F-A4AB-FA40-355A-702AADDE1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2040" y="2388861"/>
            <a:ext cx="4837042" cy="936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mic Sans MS" panose="030F0702030302020204" pitchFamily="66" charset="0"/>
              </a:rPr>
              <a:t>Future Scope</a:t>
            </a:r>
            <a:endParaRPr sz="40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7006E446-EDB1-FD09-6376-D2A827C8BEA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151442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08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4E00087B-C2A5-415A-C808-98A9276AEAF7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1441;p75">
            <a:extLst>
              <a:ext uri="{FF2B5EF4-FFF2-40B4-BE49-F238E27FC236}">
                <a16:creationId xmlns:a16="http://schemas.microsoft.com/office/drawing/2014/main" id="{86DD9FD2-DF94-D8B3-219D-ABB50483288C}"/>
              </a:ext>
            </a:extLst>
          </p:cNvPr>
          <p:cNvGrpSpPr/>
          <p:nvPr/>
        </p:nvGrpSpPr>
        <p:grpSpPr>
          <a:xfrm>
            <a:off x="4019556" y="2751969"/>
            <a:ext cx="278739" cy="339073"/>
            <a:chOff x="1768821" y="3361108"/>
            <a:chExt cx="278739" cy="339073"/>
          </a:xfrm>
        </p:grpSpPr>
        <p:sp>
          <p:nvSpPr>
            <p:cNvPr id="4" name="Google Shape;11442;p75">
              <a:extLst>
                <a:ext uri="{FF2B5EF4-FFF2-40B4-BE49-F238E27FC236}">
                  <a16:creationId xmlns:a16="http://schemas.microsoft.com/office/drawing/2014/main" id="{6BC05262-0013-6074-BD6A-E74F2AC683A5}"/>
                </a:ext>
              </a:extLst>
            </p:cNvPr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43;p75">
              <a:extLst>
                <a:ext uri="{FF2B5EF4-FFF2-40B4-BE49-F238E27FC236}">
                  <a16:creationId xmlns:a16="http://schemas.microsoft.com/office/drawing/2014/main" id="{BAE50ACF-1E15-31F0-73D5-9C80616FD96D}"/>
                </a:ext>
              </a:extLst>
            </p:cNvPr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44;p75">
              <a:extLst>
                <a:ext uri="{FF2B5EF4-FFF2-40B4-BE49-F238E27FC236}">
                  <a16:creationId xmlns:a16="http://schemas.microsoft.com/office/drawing/2014/main" id="{9D778F42-5D2E-EC23-C736-89C30E1895CF}"/>
                </a:ext>
              </a:extLst>
            </p:cNvPr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45;p75">
              <a:extLst>
                <a:ext uri="{FF2B5EF4-FFF2-40B4-BE49-F238E27FC236}">
                  <a16:creationId xmlns:a16="http://schemas.microsoft.com/office/drawing/2014/main" id="{1E7AE061-80C6-4483-CBDA-21AED587A6B6}"/>
                </a:ext>
              </a:extLst>
            </p:cNvPr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46;p75">
              <a:extLst>
                <a:ext uri="{FF2B5EF4-FFF2-40B4-BE49-F238E27FC236}">
                  <a16:creationId xmlns:a16="http://schemas.microsoft.com/office/drawing/2014/main" id="{CF99E7FE-CAD7-964D-F527-F275C3BC44A3}"/>
                </a:ext>
              </a:extLst>
            </p:cNvPr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47;p75">
              <a:extLst>
                <a:ext uri="{FF2B5EF4-FFF2-40B4-BE49-F238E27FC236}">
                  <a16:creationId xmlns:a16="http://schemas.microsoft.com/office/drawing/2014/main" id="{AEF8FCCB-AF69-BCF3-BD53-D0BF05C2C782}"/>
                </a:ext>
              </a:extLst>
            </p:cNvPr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48;p75">
              <a:extLst>
                <a:ext uri="{FF2B5EF4-FFF2-40B4-BE49-F238E27FC236}">
                  <a16:creationId xmlns:a16="http://schemas.microsoft.com/office/drawing/2014/main" id="{31B502CF-115E-89EF-70B8-FF744A9F5AFC}"/>
                </a:ext>
              </a:extLst>
            </p:cNvPr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49;p75">
              <a:extLst>
                <a:ext uri="{FF2B5EF4-FFF2-40B4-BE49-F238E27FC236}">
                  <a16:creationId xmlns:a16="http://schemas.microsoft.com/office/drawing/2014/main" id="{874841DF-F37B-5092-8E9E-2318A425AC6B}"/>
                </a:ext>
              </a:extLst>
            </p:cNvPr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450;p75">
              <a:extLst>
                <a:ext uri="{FF2B5EF4-FFF2-40B4-BE49-F238E27FC236}">
                  <a16:creationId xmlns:a16="http://schemas.microsoft.com/office/drawing/2014/main" id="{BECC6F22-9859-7A2E-DFB1-058C717DBFA5}"/>
                </a:ext>
              </a:extLst>
            </p:cNvPr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451;p75">
              <a:extLst>
                <a:ext uri="{FF2B5EF4-FFF2-40B4-BE49-F238E27FC236}">
                  <a16:creationId xmlns:a16="http://schemas.microsoft.com/office/drawing/2014/main" id="{C9C5317E-0D86-143B-9639-0D491EF85DB2}"/>
                </a:ext>
              </a:extLst>
            </p:cNvPr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452;p75">
              <a:extLst>
                <a:ext uri="{FF2B5EF4-FFF2-40B4-BE49-F238E27FC236}">
                  <a16:creationId xmlns:a16="http://schemas.microsoft.com/office/drawing/2014/main" id="{32ADA4FE-63C2-3F97-A965-726E0EFE31D8}"/>
                </a:ext>
              </a:extLst>
            </p:cNvPr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7619DCE-04C3-B051-4B64-0A9FF90B38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93026" y="1212574"/>
            <a:ext cx="3198934" cy="2653904"/>
          </a:xfrm>
          <a:prstGeom prst="rect">
            <a:avLst/>
          </a:prstGeom>
        </p:spPr>
      </p:pic>
      <p:sp>
        <p:nvSpPr>
          <p:cNvPr id="17" name="Google Shape;310;p34">
            <a:extLst>
              <a:ext uri="{FF2B5EF4-FFF2-40B4-BE49-F238E27FC236}">
                <a16:creationId xmlns:a16="http://schemas.microsoft.com/office/drawing/2014/main" id="{ABE53AF3-2F2C-7A4F-F96D-A0EC94EAC333}"/>
              </a:ext>
            </a:extLst>
          </p:cNvPr>
          <p:cNvSpPr/>
          <p:nvPr/>
        </p:nvSpPr>
        <p:spPr>
          <a:xfrm rot="16200000">
            <a:off x="4188981" y="-991074"/>
            <a:ext cx="1962005" cy="2574187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CF0B35-7208-4910-EA52-CC8F1B43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7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>
          <a:extLst>
            <a:ext uri="{FF2B5EF4-FFF2-40B4-BE49-F238E27FC236}">
              <a16:creationId xmlns:a16="http://schemas.microsoft.com/office/drawing/2014/main" id="{4A3B8687-E28C-AADE-430F-DE2D05338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1">
            <a:extLst>
              <a:ext uri="{FF2B5EF4-FFF2-40B4-BE49-F238E27FC236}">
                <a16:creationId xmlns:a16="http://schemas.microsoft.com/office/drawing/2014/main" id="{022D39AA-A30E-E0A4-2400-1D428D875CCC}"/>
              </a:ext>
            </a:extLst>
          </p:cNvPr>
          <p:cNvSpPr/>
          <p:nvPr/>
        </p:nvSpPr>
        <p:spPr>
          <a:xfrm rot="5400000">
            <a:off x="4294335" y="4390102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1">
            <a:extLst>
              <a:ext uri="{FF2B5EF4-FFF2-40B4-BE49-F238E27FC236}">
                <a16:creationId xmlns:a16="http://schemas.microsoft.com/office/drawing/2014/main" id="{D4FE1DB8-DBBE-1192-05D1-6090E0E1E5D0}"/>
              </a:ext>
            </a:extLst>
          </p:cNvPr>
          <p:cNvSpPr/>
          <p:nvPr/>
        </p:nvSpPr>
        <p:spPr>
          <a:xfrm rot="-5400000">
            <a:off x="6942460" y="307329"/>
            <a:ext cx="549000" cy="5490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1">
            <a:extLst>
              <a:ext uri="{FF2B5EF4-FFF2-40B4-BE49-F238E27FC236}">
                <a16:creationId xmlns:a16="http://schemas.microsoft.com/office/drawing/2014/main" id="{D83B7CFD-B623-4840-40C7-B6CC5687F2A0}"/>
              </a:ext>
            </a:extLst>
          </p:cNvPr>
          <p:cNvSpPr/>
          <p:nvPr/>
        </p:nvSpPr>
        <p:spPr>
          <a:xfrm>
            <a:off x="4189251" y="383436"/>
            <a:ext cx="275700" cy="2757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36F452B-5EB2-60E8-FFB4-0EAB01886B3F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737080" y="1221401"/>
            <a:ext cx="6754380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To make </a:t>
            </a:r>
            <a:r>
              <a:rPr lang="en-US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MobiCare</a:t>
            </a: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better, we could add smart tools like AI to help find common mobile issues and suggest solutions automatically.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Machine learning could help predict when maintenance is needed and understand customer feedback.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Adding services like mobile insurance and options to sell old devices would attract more users.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Supporting multiple locations and allowing franchises could help </a:t>
            </a:r>
            <a:r>
              <a:rPr lang="en-US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MobiCare</a:t>
            </a:r>
            <a: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grow, making it a top choice for mobile services and accessories.</a:t>
            </a:r>
            <a:br>
              <a:rPr lang="en-US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12" name="Google Shape;519;p43">
            <a:extLst>
              <a:ext uri="{FF2B5EF4-FFF2-40B4-BE49-F238E27FC236}">
                <a16:creationId xmlns:a16="http://schemas.microsoft.com/office/drawing/2014/main" id="{1CAA8580-ADF4-97B8-0EC7-ABEDD39B49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749" r="15742"/>
          <a:stretch/>
        </p:blipFill>
        <p:spPr>
          <a:xfrm>
            <a:off x="7491460" y="1530625"/>
            <a:ext cx="1453757" cy="19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224A1E-C909-0E4F-584E-4E07A8EE7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6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004EFF17-EE12-E046-C2DB-8FD4D18FA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D8997E26-C85F-F9D9-B6C5-C773638C156B}"/>
              </a:ext>
            </a:extLst>
          </p:cNvPr>
          <p:cNvSpPr/>
          <p:nvPr/>
        </p:nvSpPr>
        <p:spPr>
          <a:xfrm rot="-5400000">
            <a:off x="4312895" y="-2048149"/>
            <a:ext cx="3662914" cy="4740340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95444150-0684-D631-0BCC-CBA016D96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7707" y="2210700"/>
            <a:ext cx="4837042" cy="936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rench Script MT" panose="03020402040607040605" pitchFamily="66" charset="0"/>
              </a:rPr>
              <a:t>Thankyou</a:t>
            </a:r>
            <a:r>
              <a:rPr lang="en-US" dirty="0">
                <a:latin typeface="Comic Sans MS" panose="030F0702030302020204" pitchFamily="66" charset="0"/>
              </a:rPr>
              <a:t>..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BD8B8FC6-9BE9-CCDD-FA2D-DF0D57E20F56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778;p58">
            <a:extLst>
              <a:ext uri="{FF2B5EF4-FFF2-40B4-BE49-F238E27FC236}">
                <a16:creationId xmlns:a16="http://schemas.microsoft.com/office/drawing/2014/main" id="{72924257-8550-7129-F6A9-01052E9815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374056">
            <a:off x="5351037" y="5969"/>
            <a:ext cx="2991449" cy="3274452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20000"/>
              </a:schemeClr>
            </a:outerShdw>
          </a:effectLst>
        </p:spPr>
      </p:pic>
      <p:pic>
        <p:nvPicPr>
          <p:cNvPr id="18" name="Google Shape;779;p58">
            <a:extLst>
              <a:ext uri="{FF2B5EF4-FFF2-40B4-BE49-F238E27FC236}">
                <a16:creationId xmlns:a16="http://schemas.microsoft.com/office/drawing/2014/main" id="{483804D9-4F26-C32A-6CB5-96496CEE34C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9256"/>
          <a:stretch/>
        </p:blipFill>
        <p:spPr>
          <a:xfrm rot="818203">
            <a:off x="432831" y="2981033"/>
            <a:ext cx="468957" cy="700273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20000"/>
              </a:schemeClr>
            </a:outerShdw>
          </a:effectLst>
        </p:spPr>
      </p:pic>
      <p:pic>
        <p:nvPicPr>
          <p:cNvPr id="19" name="Google Shape;777;p58">
            <a:extLst>
              <a:ext uri="{FF2B5EF4-FFF2-40B4-BE49-F238E27FC236}">
                <a16:creationId xmlns:a16="http://schemas.microsoft.com/office/drawing/2014/main" id="{4B4DFD62-F501-4D1E-3AFC-779854975A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0" r="49246"/>
          <a:stretch/>
        </p:blipFill>
        <p:spPr>
          <a:xfrm rot="164866">
            <a:off x="854697" y="2690645"/>
            <a:ext cx="503798" cy="893846"/>
          </a:xfrm>
          <a:prstGeom prst="rect">
            <a:avLst/>
          </a:prstGeom>
          <a:noFill/>
          <a:ln>
            <a:noFill/>
          </a:ln>
          <a:effectLst>
            <a:outerShdw blurRad="57150" dist="19050" dir="3000000" algn="bl" rotWithShape="0">
              <a:schemeClr val="lt1">
                <a:alpha val="20000"/>
              </a:scheme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AC48E0-3986-F691-784F-90FD8C1B8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00" y="322021"/>
            <a:ext cx="551261" cy="373834"/>
          </a:xfrm>
          <a:prstGeom prst="rect">
            <a:avLst/>
          </a:prstGeom>
        </p:spPr>
      </p:pic>
      <p:sp>
        <p:nvSpPr>
          <p:cNvPr id="3" name="Google Shape;260;p30">
            <a:extLst>
              <a:ext uri="{FF2B5EF4-FFF2-40B4-BE49-F238E27FC236}">
                <a16:creationId xmlns:a16="http://schemas.microsoft.com/office/drawing/2014/main" id="{457DFB3D-1F6E-F7D5-1BA6-4E93194E46E6}"/>
              </a:ext>
            </a:extLst>
          </p:cNvPr>
          <p:cNvSpPr txBox="1">
            <a:spLocks/>
          </p:cNvSpPr>
          <p:nvPr/>
        </p:nvSpPr>
        <p:spPr>
          <a:xfrm>
            <a:off x="557930" y="3889766"/>
            <a:ext cx="2202174" cy="9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None/>
              <a:defRPr sz="16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utfit"/>
              <a:buNone/>
              <a:defRPr sz="1800" b="0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r>
              <a:rPr lang="en-IN" b="1" dirty="0">
                <a:latin typeface="Monotype Corsiva" panose="03010101010201010101" pitchFamily="66" charset="0"/>
              </a:rPr>
              <a:t>Ms. Aswathy M J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Integrated MCA –s9</a:t>
            </a:r>
          </a:p>
          <a:p>
            <a:r>
              <a:rPr lang="en-IN" b="1" dirty="0">
                <a:latin typeface="Monotype Corsiva" panose="03010101010201010101" pitchFamily="66" charset="0"/>
              </a:rPr>
              <a:t>AJC20INMCA-I022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341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/>
          <p:nvPr/>
        </p:nvSpPr>
        <p:spPr>
          <a:xfrm rot="-5400000">
            <a:off x="3575399" y="-1953384"/>
            <a:ext cx="4622700" cy="4622700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Comic Sans MS" panose="030F0702030302020204" pitchFamily="66" charset="0"/>
              </a:rPr>
              <a:t>Abstract</a:t>
            </a:r>
            <a:endParaRPr sz="40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title" idx="2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01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3" name="Google Shape;313;p34"/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dern No. 20" panose="02070704070505020303" pitchFamily="18" charset="0"/>
              </a:rPr>
              <a:t>An overview of MobiCare</a:t>
            </a:r>
            <a:endParaRPr dirty="0">
              <a:latin typeface="Modern No. 20" panose="02070704070505020303" pitchFamily="18" charset="0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727;p55">
            <a:extLst>
              <a:ext uri="{FF2B5EF4-FFF2-40B4-BE49-F238E27FC236}">
                <a16:creationId xmlns:a16="http://schemas.microsoft.com/office/drawing/2014/main" id="{656DEC95-4E8E-6917-A050-DC8067D3EC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588" y="124049"/>
            <a:ext cx="3515567" cy="384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78231-C4F9-DA10-3171-EE527A53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64" y="310166"/>
            <a:ext cx="636479" cy="44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title"/>
          </p:nvPr>
        </p:nvSpPr>
        <p:spPr>
          <a:xfrm>
            <a:off x="612265" y="7840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b="1" dirty="0">
                <a:latin typeface="Comic Sans MS" panose="030F0702030302020204" pitchFamily="66" charset="0"/>
              </a:rPr>
              <a:t>Abstract</a:t>
            </a:r>
            <a:endParaRPr b="1" dirty="0">
              <a:latin typeface="Comic Sans MS" panose="030F0702030302020204" pitchFamily="66" charset="0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2"/>
          </p:nvPr>
        </p:nvSpPr>
        <p:spPr>
          <a:xfrm>
            <a:off x="548148" y="1524689"/>
            <a:ext cx="7529054" cy="2595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Palatino Linotype" panose="02040502050505030304" pitchFamily="18" charset="0"/>
              </a:rPr>
              <a:t>All-in-One Mobile Platform: </a:t>
            </a:r>
            <a:r>
              <a:rPr lang="en-US" dirty="0">
                <a:latin typeface="Palatino Linotype" panose="02040502050505030304" pitchFamily="18" charset="0"/>
              </a:rPr>
              <a:t>Offers both mobile repair services and accessory shopping.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Palatino Linotype" panose="02040502050505030304" pitchFamily="18" charset="0"/>
              </a:rPr>
              <a:t>Three Modules for Efficiency: </a:t>
            </a:r>
            <a:r>
              <a:rPr lang="en-US" dirty="0">
                <a:latin typeface="Palatino Linotype" panose="02040502050505030304" pitchFamily="18" charset="0"/>
              </a:rPr>
              <a:t>Admin, Client, and Technician modules streamline service management. 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b="1" dirty="0">
                <a:latin typeface="Palatino Linotype" panose="02040502050505030304" pitchFamily="18" charset="0"/>
              </a:rPr>
              <a:t>User-Friendly Features: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Clients can submit service requests, track repairs, shop accessories, and make secure payments.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latin typeface="Palatino Linotype" panose="02040502050505030304" pitchFamily="18" charset="0"/>
              </a:rPr>
              <a:t>Direct Communication:</a:t>
            </a:r>
            <a:r>
              <a:rPr lang="en-US" dirty="0">
                <a:latin typeface="Palatino Linotype" panose="02040502050505030304" pitchFamily="18" charset="0"/>
              </a:rPr>
              <a:t> Enables quick, clear communication between clients and technicians for faster resolutions.</a:t>
            </a:r>
            <a:br>
              <a:rPr lang="en-US" dirty="0">
                <a:latin typeface="Palatino Linotype" panose="02040502050505030304" pitchFamily="18" charset="0"/>
              </a:rPr>
            </a:br>
            <a:endParaRPr lang="en-US" dirty="0">
              <a:latin typeface="Palatino Linotype" panose="02040502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Google Shape;791;p59">
            <a:extLst>
              <a:ext uri="{FF2B5EF4-FFF2-40B4-BE49-F238E27FC236}">
                <a16:creationId xmlns:a16="http://schemas.microsoft.com/office/drawing/2014/main" id="{2DA45D2A-DE01-42AF-EC78-D662A56CE3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7" t="377" r="22913" b="19249"/>
          <a:stretch/>
        </p:blipFill>
        <p:spPr>
          <a:xfrm rot="10800000" flipH="1">
            <a:off x="7311516" y="46384"/>
            <a:ext cx="2105698" cy="333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2353CA-5E27-0E65-B17C-0A9BCF06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AB801129-3676-E1E8-CB57-33044CE3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86BA94A3-FC90-E2B9-9581-2AB5A48B4A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B7FBCC8C-A7B1-7D56-BDED-7C4E3E87B9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509250"/>
            <a:ext cx="1897500" cy="11685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latin typeface="French Script MT" panose="03020402040607040605" pitchFamily="66" charset="0"/>
              </a:rPr>
              <a:t>02</a:t>
            </a:r>
          </a:p>
        </p:txBody>
      </p:sp>
      <p:sp>
        <p:nvSpPr>
          <p:cNvPr id="313" name="Google Shape;313;p34">
            <a:extLst>
              <a:ext uri="{FF2B5EF4-FFF2-40B4-BE49-F238E27FC236}">
                <a16:creationId xmlns:a16="http://schemas.microsoft.com/office/drawing/2014/main" id="{224127BB-38BE-CE92-16AC-576C617975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4428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Modern No. 20" panose="02070704070505020303" pitchFamily="18" charset="0"/>
              </a:rPr>
              <a:t>Person who can access MobiCare</a:t>
            </a:r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E9667FA4-2C53-7CDB-C30B-100BEA9A5631}"/>
              </a:ext>
            </a:extLst>
          </p:cNvPr>
          <p:cNvSpPr/>
          <p:nvPr/>
        </p:nvSpPr>
        <p:spPr>
          <a:xfrm>
            <a:off x="4948249" y="3503613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71AE0FB-F6AD-BAC6-E24C-809FDECEF75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2143"/>
          <a:stretch/>
        </p:blipFill>
        <p:spPr>
          <a:xfrm>
            <a:off x="5944547" y="196694"/>
            <a:ext cx="3004458" cy="4750112"/>
          </a:xfrm>
          <a:prstGeom prst="rect">
            <a:avLst/>
          </a:prstGeom>
        </p:spPr>
      </p:pic>
      <p:sp>
        <p:nvSpPr>
          <p:cNvPr id="6" name="Google Shape;315;p34">
            <a:extLst>
              <a:ext uri="{FF2B5EF4-FFF2-40B4-BE49-F238E27FC236}">
                <a16:creationId xmlns:a16="http://schemas.microsoft.com/office/drawing/2014/main" id="{2103A2AB-E02C-DFC5-1740-EF987B8D1BB4}"/>
              </a:ext>
            </a:extLst>
          </p:cNvPr>
          <p:cNvSpPr/>
          <p:nvPr/>
        </p:nvSpPr>
        <p:spPr>
          <a:xfrm>
            <a:off x="3575875" y="931268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5;p34">
            <a:extLst>
              <a:ext uri="{FF2B5EF4-FFF2-40B4-BE49-F238E27FC236}">
                <a16:creationId xmlns:a16="http://schemas.microsoft.com/office/drawing/2014/main" id="{5972BC33-B51A-915F-896E-E934425D5E77}"/>
              </a:ext>
            </a:extLst>
          </p:cNvPr>
          <p:cNvSpPr/>
          <p:nvPr/>
        </p:nvSpPr>
        <p:spPr>
          <a:xfrm>
            <a:off x="5513786" y="196694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5E325-F36D-3347-7956-819095C4F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5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ic Sans MS" panose="030F0702030302020204" pitchFamily="66" charset="0"/>
              </a:rPr>
              <a:t>Users</a:t>
            </a:r>
            <a:endParaRPr dirty="0">
              <a:latin typeface="Comic Sans MS" panose="030F0702030302020204" pitchFamily="66" charset="0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 flipH="1">
            <a:off x="1124671" y="3959751"/>
            <a:ext cx="2143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62" name="Google Shape;362;p37"/>
          <p:cNvSpPr txBox="1"/>
          <p:nvPr/>
        </p:nvSpPr>
        <p:spPr>
          <a:xfrm flipH="1">
            <a:off x="902632" y="3660430"/>
            <a:ext cx="2711512" cy="94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Manage their store's inventory, including adding, updating, and deleting mobile accessories available for sale</a:t>
            </a:r>
            <a:endParaRPr dirty="0">
              <a:solidFill>
                <a:schemeClr val="dk1"/>
              </a:solidFill>
              <a:latin typeface="Rockwell" panose="02060603020205020403" pitchFamily="18" charset="0"/>
              <a:ea typeface="Outfit"/>
              <a:cs typeface="Outfit"/>
              <a:sym typeface="Outfit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 flipH="1">
            <a:off x="6085404" y="3531295"/>
            <a:ext cx="2143200" cy="11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Users can easily submit repair requests</a:t>
            </a:r>
            <a:endParaRPr dirty="0">
              <a:solidFill>
                <a:schemeClr val="dk1"/>
              </a:solidFill>
              <a:latin typeface="Rockwell" panose="02060603020205020403" pitchFamily="18" charset="0"/>
              <a:ea typeface="Outfit"/>
              <a:cs typeface="Outfit"/>
              <a:sym typeface="Outfit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1803571" y="2223573"/>
            <a:ext cx="392700" cy="39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4427279" y="2223573"/>
            <a:ext cx="392700" cy="39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6854637" y="2223573"/>
            <a:ext cx="392700" cy="39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37"/>
          <p:cNvCxnSpPr>
            <a:stCxn id="365" idx="6"/>
            <a:endCxn id="366" idx="2"/>
          </p:cNvCxnSpPr>
          <p:nvPr/>
        </p:nvCxnSpPr>
        <p:spPr>
          <a:xfrm>
            <a:off x="2196271" y="2419923"/>
            <a:ext cx="223100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37"/>
          <p:cNvCxnSpPr>
            <a:stCxn id="366" idx="6"/>
            <a:endCxn id="367" idx="2"/>
          </p:cNvCxnSpPr>
          <p:nvPr/>
        </p:nvCxnSpPr>
        <p:spPr>
          <a:xfrm>
            <a:off x="4819979" y="2419923"/>
            <a:ext cx="2034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37"/>
          <p:cNvSpPr txBox="1"/>
          <p:nvPr/>
        </p:nvSpPr>
        <p:spPr>
          <a:xfrm flipH="1">
            <a:off x="1191962" y="1574720"/>
            <a:ext cx="1570891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Admin</a:t>
            </a:r>
            <a:endParaRPr sz="2500" b="1" dirty="0">
              <a:solidFill>
                <a:schemeClr val="lt1"/>
              </a:solidFill>
              <a:latin typeface="Comic Sans MS" panose="030F0702030302020204" pitchFamily="66" charset="0"/>
              <a:ea typeface="Outfit"/>
              <a:cs typeface="Outfit"/>
              <a:sym typeface="Outfit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 flipH="1">
            <a:off x="3563705" y="1609016"/>
            <a:ext cx="2143200" cy="40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Technician</a:t>
            </a:r>
            <a:endParaRPr sz="2500" b="1" dirty="0">
              <a:solidFill>
                <a:schemeClr val="lt1"/>
              </a:solidFill>
              <a:latin typeface="Comic Sans MS" panose="030F0702030302020204" pitchFamily="66" charset="0"/>
              <a:ea typeface="Outfit"/>
              <a:cs typeface="Outfit"/>
              <a:sym typeface="Outfit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 flipH="1">
            <a:off x="5979387" y="1623700"/>
            <a:ext cx="21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1"/>
                </a:solidFill>
                <a:latin typeface="Comic Sans MS" panose="030F0702030302020204" pitchFamily="66" charset="0"/>
                <a:ea typeface="Outfit"/>
                <a:cs typeface="Outfit"/>
                <a:sym typeface="Outfit"/>
              </a:rPr>
              <a:t>Customers</a:t>
            </a:r>
            <a:endParaRPr sz="2500" b="1" dirty="0">
              <a:solidFill>
                <a:schemeClr val="lt1"/>
              </a:solidFill>
              <a:latin typeface="Comic Sans MS" panose="030F0702030302020204" pitchFamily="66" charset="0"/>
              <a:ea typeface="Outfit"/>
              <a:cs typeface="Outfit"/>
              <a:sym typeface="Outfit"/>
            </a:endParaRPr>
          </a:p>
        </p:txBody>
      </p:sp>
      <p:cxnSp>
        <p:nvCxnSpPr>
          <p:cNvPr id="373" name="Google Shape;373;p37"/>
          <p:cNvCxnSpPr>
            <a:cxnSpLocks/>
            <a:stCxn id="365" idx="0"/>
            <a:endCxn id="370" idx="2"/>
          </p:cNvCxnSpPr>
          <p:nvPr/>
        </p:nvCxnSpPr>
        <p:spPr>
          <a:xfrm flipH="1" flipV="1">
            <a:off x="1977407" y="1959620"/>
            <a:ext cx="22514" cy="26395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37"/>
          <p:cNvCxnSpPr>
            <a:cxnSpLocks/>
            <a:stCxn id="366" idx="0"/>
            <a:endCxn id="371" idx="2"/>
          </p:cNvCxnSpPr>
          <p:nvPr/>
        </p:nvCxnSpPr>
        <p:spPr>
          <a:xfrm flipV="1">
            <a:off x="4623629" y="2016223"/>
            <a:ext cx="11676" cy="20735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7"/>
          <p:cNvCxnSpPr>
            <a:stCxn id="367" idx="0"/>
            <a:endCxn id="372" idx="2"/>
          </p:cNvCxnSpPr>
          <p:nvPr/>
        </p:nvCxnSpPr>
        <p:spPr>
          <a:xfrm rot="10800000">
            <a:off x="7050987" y="2008473"/>
            <a:ext cx="0" cy="21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7"/>
          <p:cNvCxnSpPr>
            <a:cxnSpLocks/>
            <a:endCxn id="365" idx="4"/>
          </p:cNvCxnSpPr>
          <p:nvPr/>
        </p:nvCxnSpPr>
        <p:spPr>
          <a:xfrm flipV="1">
            <a:off x="1999921" y="2616273"/>
            <a:ext cx="0" cy="79616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7"/>
          <p:cNvCxnSpPr>
            <a:cxnSpLocks/>
            <a:endCxn id="366" idx="4"/>
          </p:cNvCxnSpPr>
          <p:nvPr/>
        </p:nvCxnSpPr>
        <p:spPr>
          <a:xfrm rot="10800000">
            <a:off x="4623629" y="2616400"/>
            <a:ext cx="0" cy="302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7"/>
          <p:cNvCxnSpPr>
            <a:cxnSpLocks/>
            <a:endCxn id="367" idx="4"/>
          </p:cNvCxnSpPr>
          <p:nvPr/>
        </p:nvCxnSpPr>
        <p:spPr>
          <a:xfrm rot="10800000">
            <a:off x="7050987" y="2616215"/>
            <a:ext cx="0" cy="1055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7"/>
          <p:cNvSpPr/>
          <p:nvPr/>
        </p:nvSpPr>
        <p:spPr>
          <a:xfrm rot="5400000">
            <a:off x="475003" y="4292503"/>
            <a:ext cx="415800" cy="4158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37"/>
          <p:cNvCxnSpPr>
            <a:endCxn id="365" idx="2"/>
          </p:cNvCxnSpPr>
          <p:nvPr/>
        </p:nvCxnSpPr>
        <p:spPr>
          <a:xfrm>
            <a:off x="-69029" y="2419923"/>
            <a:ext cx="18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37"/>
          <p:cNvSpPr/>
          <p:nvPr/>
        </p:nvSpPr>
        <p:spPr>
          <a:xfrm rot="5400000">
            <a:off x="7818586" y="4573742"/>
            <a:ext cx="269100" cy="2691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2;p37">
            <a:extLst>
              <a:ext uri="{FF2B5EF4-FFF2-40B4-BE49-F238E27FC236}">
                <a16:creationId xmlns:a16="http://schemas.microsoft.com/office/drawing/2014/main" id="{ED68B348-1434-7BB6-F4F8-40CA7699B6A1}"/>
              </a:ext>
            </a:extLst>
          </p:cNvPr>
          <p:cNvSpPr txBox="1"/>
          <p:nvPr/>
        </p:nvSpPr>
        <p:spPr>
          <a:xfrm flipH="1">
            <a:off x="3366048" y="2916740"/>
            <a:ext cx="2711513" cy="1007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ckwell" panose="02060603020205020403" pitchFamily="18" charset="0"/>
              </a:rPr>
              <a:t>Access repair requests, assess issues, and resolve them in a timely manner.</a:t>
            </a:r>
            <a:endParaRPr dirty="0">
              <a:solidFill>
                <a:schemeClr val="dk1"/>
              </a:solidFill>
              <a:latin typeface="Rockwell" panose="02060603020205020403" pitchFamily="18" charset="0"/>
              <a:ea typeface="Outfit"/>
              <a:cs typeface="Outfit"/>
              <a:sym typeface="Outfit"/>
            </a:endParaRPr>
          </a:p>
        </p:txBody>
      </p:sp>
      <p:cxnSp>
        <p:nvCxnSpPr>
          <p:cNvPr id="5" name="Google Shape;380;p37">
            <a:extLst>
              <a:ext uri="{FF2B5EF4-FFF2-40B4-BE49-F238E27FC236}">
                <a16:creationId xmlns:a16="http://schemas.microsoft.com/office/drawing/2014/main" id="{D09FBC22-66BE-7A41-E8B3-81967F9CA2A3}"/>
              </a:ext>
            </a:extLst>
          </p:cNvPr>
          <p:cNvCxnSpPr/>
          <p:nvPr/>
        </p:nvCxnSpPr>
        <p:spPr>
          <a:xfrm>
            <a:off x="7271400" y="2401446"/>
            <a:ext cx="18726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8594;p71">
            <a:extLst>
              <a:ext uri="{FF2B5EF4-FFF2-40B4-BE49-F238E27FC236}">
                <a16:creationId xmlns:a16="http://schemas.microsoft.com/office/drawing/2014/main" id="{5AAD394A-0334-654E-3524-97EFEFAD78AF}"/>
              </a:ext>
            </a:extLst>
          </p:cNvPr>
          <p:cNvGrpSpPr/>
          <p:nvPr/>
        </p:nvGrpSpPr>
        <p:grpSpPr>
          <a:xfrm>
            <a:off x="7950521" y="1623415"/>
            <a:ext cx="255247" cy="327458"/>
            <a:chOff x="6974158" y="2789537"/>
            <a:chExt cx="255247" cy="327458"/>
          </a:xfrm>
        </p:grpSpPr>
        <p:sp>
          <p:nvSpPr>
            <p:cNvPr id="25" name="Google Shape;8595;p71">
              <a:extLst>
                <a:ext uri="{FF2B5EF4-FFF2-40B4-BE49-F238E27FC236}">
                  <a16:creationId xmlns:a16="http://schemas.microsoft.com/office/drawing/2014/main" id="{D178CE7D-0E65-8C1A-363B-527579602AFF}"/>
                </a:ext>
              </a:extLst>
            </p:cNvPr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96;p71">
              <a:extLst>
                <a:ext uri="{FF2B5EF4-FFF2-40B4-BE49-F238E27FC236}">
                  <a16:creationId xmlns:a16="http://schemas.microsoft.com/office/drawing/2014/main" id="{D4A8155D-D2DE-0E44-9B84-C94922DFB12F}"/>
                </a:ext>
              </a:extLst>
            </p:cNvPr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97;p71">
              <a:extLst>
                <a:ext uri="{FF2B5EF4-FFF2-40B4-BE49-F238E27FC236}">
                  <a16:creationId xmlns:a16="http://schemas.microsoft.com/office/drawing/2014/main" id="{C714164B-CE4A-CC17-F65F-533302F3B36B}"/>
                </a:ext>
              </a:extLst>
            </p:cNvPr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98;p71">
              <a:extLst>
                <a:ext uri="{FF2B5EF4-FFF2-40B4-BE49-F238E27FC236}">
                  <a16:creationId xmlns:a16="http://schemas.microsoft.com/office/drawing/2014/main" id="{D705FAAD-8A9F-F3DC-C171-738D303F3B9C}"/>
                </a:ext>
              </a:extLst>
            </p:cNvPr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99;p71">
              <a:extLst>
                <a:ext uri="{FF2B5EF4-FFF2-40B4-BE49-F238E27FC236}">
                  <a16:creationId xmlns:a16="http://schemas.microsoft.com/office/drawing/2014/main" id="{CEC3DE43-2AA4-BEBF-215A-43C19FD017A0}"/>
                </a:ext>
              </a:extLst>
            </p:cNvPr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00;p71">
              <a:extLst>
                <a:ext uri="{FF2B5EF4-FFF2-40B4-BE49-F238E27FC236}">
                  <a16:creationId xmlns:a16="http://schemas.microsoft.com/office/drawing/2014/main" id="{0CD76295-0988-9485-1ADD-FD983E285CED}"/>
                </a:ext>
              </a:extLst>
            </p:cNvPr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2070;p77">
            <a:extLst>
              <a:ext uri="{FF2B5EF4-FFF2-40B4-BE49-F238E27FC236}">
                <a16:creationId xmlns:a16="http://schemas.microsoft.com/office/drawing/2014/main" id="{5B32A816-3424-09E7-5E4A-10AB69C65EF0}"/>
              </a:ext>
            </a:extLst>
          </p:cNvPr>
          <p:cNvGrpSpPr/>
          <p:nvPr/>
        </p:nvGrpSpPr>
        <p:grpSpPr>
          <a:xfrm>
            <a:off x="5579030" y="1668603"/>
            <a:ext cx="419913" cy="308109"/>
            <a:chOff x="1341727" y="2483349"/>
            <a:chExt cx="419913" cy="308109"/>
          </a:xfrm>
        </p:grpSpPr>
        <p:sp>
          <p:nvSpPr>
            <p:cNvPr id="33" name="Google Shape;12071;p77">
              <a:extLst>
                <a:ext uri="{FF2B5EF4-FFF2-40B4-BE49-F238E27FC236}">
                  <a16:creationId xmlns:a16="http://schemas.microsoft.com/office/drawing/2014/main" id="{62C1274A-2315-B177-EE19-8457B57CE9ED}"/>
                </a:ext>
              </a:extLst>
            </p:cNvPr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72;p77">
              <a:extLst>
                <a:ext uri="{FF2B5EF4-FFF2-40B4-BE49-F238E27FC236}">
                  <a16:creationId xmlns:a16="http://schemas.microsoft.com/office/drawing/2014/main" id="{5BA0EF0B-BC91-127A-511D-CC10AF070CEC}"/>
                </a:ext>
              </a:extLst>
            </p:cNvPr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73;p77">
              <a:extLst>
                <a:ext uri="{FF2B5EF4-FFF2-40B4-BE49-F238E27FC236}">
                  <a16:creationId xmlns:a16="http://schemas.microsoft.com/office/drawing/2014/main" id="{C86EE624-EC27-BC31-0A1C-7FDE98FFA320}"/>
                </a:ext>
              </a:extLst>
            </p:cNvPr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1835;p77">
            <a:extLst>
              <a:ext uri="{FF2B5EF4-FFF2-40B4-BE49-F238E27FC236}">
                <a16:creationId xmlns:a16="http://schemas.microsoft.com/office/drawing/2014/main" id="{91CA12FE-68F3-65AC-46A7-B9C39780D8C8}"/>
              </a:ext>
            </a:extLst>
          </p:cNvPr>
          <p:cNvGrpSpPr/>
          <p:nvPr/>
        </p:nvGrpSpPr>
        <p:grpSpPr>
          <a:xfrm>
            <a:off x="2271472" y="782786"/>
            <a:ext cx="367255" cy="269855"/>
            <a:chOff x="1306445" y="3397829"/>
            <a:chExt cx="367255" cy="269855"/>
          </a:xfrm>
        </p:grpSpPr>
        <p:sp>
          <p:nvSpPr>
            <p:cNvPr id="48" name="Google Shape;11836;p77">
              <a:extLst>
                <a:ext uri="{FF2B5EF4-FFF2-40B4-BE49-F238E27FC236}">
                  <a16:creationId xmlns:a16="http://schemas.microsoft.com/office/drawing/2014/main" id="{7BD66291-B2D2-0459-02A4-AE80C5BC2A24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37;p77">
              <a:extLst>
                <a:ext uri="{FF2B5EF4-FFF2-40B4-BE49-F238E27FC236}">
                  <a16:creationId xmlns:a16="http://schemas.microsoft.com/office/drawing/2014/main" id="{19517D4C-7354-D140-3C0C-4714AD792B1B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38;p77">
              <a:extLst>
                <a:ext uri="{FF2B5EF4-FFF2-40B4-BE49-F238E27FC236}">
                  <a16:creationId xmlns:a16="http://schemas.microsoft.com/office/drawing/2014/main" id="{D58F8776-38EC-9A58-3118-CA32BB4FD237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39;p77">
              <a:extLst>
                <a:ext uri="{FF2B5EF4-FFF2-40B4-BE49-F238E27FC236}">
                  <a16:creationId xmlns:a16="http://schemas.microsoft.com/office/drawing/2014/main" id="{7C632D3B-A978-211D-5CA3-1482E335C188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40;p77">
              <a:extLst>
                <a:ext uri="{FF2B5EF4-FFF2-40B4-BE49-F238E27FC236}">
                  <a16:creationId xmlns:a16="http://schemas.microsoft.com/office/drawing/2014/main" id="{5CC69B39-8080-DA25-EB08-5A01903D9082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41;p77">
              <a:extLst>
                <a:ext uri="{FF2B5EF4-FFF2-40B4-BE49-F238E27FC236}">
                  <a16:creationId xmlns:a16="http://schemas.microsoft.com/office/drawing/2014/main" id="{354E3477-3073-FAD1-70A7-DD80CD9439F5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1861;p77">
            <a:extLst>
              <a:ext uri="{FF2B5EF4-FFF2-40B4-BE49-F238E27FC236}">
                <a16:creationId xmlns:a16="http://schemas.microsoft.com/office/drawing/2014/main" id="{B966ECE8-D169-0D2F-8E32-2C0312756F30}"/>
              </a:ext>
            </a:extLst>
          </p:cNvPr>
          <p:cNvGrpSpPr/>
          <p:nvPr/>
        </p:nvGrpSpPr>
        <p:grpSpPr>
          <a:xfrm>
            <a:off x="2592163" y="1548253"/>
            <a:ext cx="312316" cy="368400"/>
            <a:chOff x="859265" y="3348175"/>
            <a:chExt cx="312316" cy="368400"/>
          </a:xfrm>
        </p:grpSpPr>
        <p:sp>
          <p:nvSpPr>
            <p:cNvPr id="58" name="Google Shape;11862;p77">
              <a:extLst>
                <a:ext uri="{FF2B5EF4-FFF2-40B4-BE49-F238E27FC236}">
                  <a16:creationId xmlns:a16="http://schemas.microsoft.com/office/drawing/2014/main" id="{0FD11D85-C0DD-2D75-D7DE-E9A1928F8946}"/>
                </a:ext>
              </a:extLst>
            </p:cNvPr>
            <p:cNvSpPr/>
            <p:nvPr/>
          </p:nvSpPr>
          <p:spPr>
            <a:xfrm>
              <a:off x="968792" y="3507102"/>
              <a:ext cx="92498" cy="30589"/>
            </a:xfrm>
            <a:custGeom>
              <a:avLst/>
              <a:gdLst/>
              <a:ahLst/>
              <a:cxnLst/>
              <a:rect l="l" t="t" r="r" b="b"/>
              <a:pathLst>
                <a:path w="2906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19" y="104"/>
                    <a:pt x="0" y="247"/>
                    <a:pt x="0" y="413"/>
                  </a:cubicBezTo>
                  <a:lnTo>
                    <a:pt x="0" y="794"/>
                  </a:lnTo>
                  <a:cubicBezTo>
                    <a:pt x="0" y="890"/>
                    <a:pt x="72" y="961"/>
                    <a:pt x="167" y="961"/>
                  </a:cubicBezTo>
                  <a:cubicBezTo>
                    <a:pt x="250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3" y="373"/>
                    <a:pt x="820" y="331"/>
                    <a:pt x="1157" y="331"/>
                  </a:cubicBezTo>
                  <a:cubicBezTo>
                    <a:pt x="1250" y="331"/>
                    <a:pt x="1345" y="334"/>
                    <a:pt x="1441" y="342"/>
                  </a:cubicBezTo>
                  <a:cubicBezTo>
                    <a:pt x="1977" y="366"/>
                    <a:pt x="2346" y="497"/>
                    <a:pt x="2572" y="735"/>
                  </a:cubicBezTo>
                  <a:cubicBezTo>
                    <a:pt x="2602" y="764"/>
                    <a:pt x="2646" y="779"/>
                    <a:pt x="2691" y="779"/>
                  </a:cubicBezTo>
                  <a:cubicBezTo>
                    <a:pt x="2736" y="779"/>
                    <a:pt x="2780" y="764"/>
                    <a:pt x="2810" y="735"/>
                  </a:cubicBezTo>
                  <a:cubicBezTo>
                    <a:pt x="2905" y="675"/>
                    <a:pt x="2905" y="556"/>
                    <a:pt x="2834" y="497"/>
                  </a:cubicBezTo>
                  <a:cubicBezTo>
                    <a:pt x="2432" y="102"/>
                    <a:pt x="1754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63;p77">
              <a:extLst>
                <a:ext uri="{FF2B5EF4-FFF2-40B4-BE49-F238E27FC236}">
                  <a16:creationId xmlns:a16="http://schemas.microsoft.com/office/drawing/2014/main" id="{29585A0D-3159-7492-3FC2-1848EE32BF91}"/>
                </a:ext>
              </a:extLst>
            </p:cNvPr>
            <p:cNvSpPr/>
            <p:nvPr/>
          </p:nvSpPr>
          <p:spPr>
            <a:xfrm>
              <a:off x="911562" y="3458466"/>
              <a:ext cx="206577" cy="258109"/>
            </a:xfrm>
            <a:custGeom>
              <a:avLst/>
              <a:gdLst/>
              <a:ahLst/>
              <a:cxnLst/>
              <a:rect l="l" t="t" r="r" b="b"/>
              <a:pathLst>
                <a:path w="6490" h="8109" extrusionOk="0">
                  <a:moveTo>
                    <a:pt x="5061" y="322"/>
                  </a:moveTo>
                  <a:lnTo>
                    <a:pt x="5061" y="1953"/>
                  </a:lnTo>
                  <a:cubicBezTo>
                    <a:pt x="5061" y="2203"/>
                    <a:pt x="5001" y="2441"/>
                    <a:pt x="4894" y="2668"/>
                  </a:cubicBezTo>
                  <a:cubicBezTo>
                    <a:pt x="4882" y="2703"/>
                    <a:pt x="4882" y="2715"/>
                    <a:pt x="4882" y="2739"/>
                  </a:cubicBezTo>
                  <a:lnTo>
                    <a:pt x="4882" y="3215"/>
                  </a:lnTo>
                  <a:cubicBezTo>
                    <a:pt x="4882" y="3680"/>
                    <a:pt x="4703" y="4096"/>
                    <a:pt x="4358" y="4430"/>
                  </a:cubicBezTo>
                  <a:cubicBezTo>
                    <a:pt x="4044" y="4712"/>
                    <a:pt x="3660" y="4875"/>
                    <a:pt x="3244" y="4875"/>
                  </a:cubicBezTo>
                  <a:cubicBezTo>
                    <a:pt x="3203" y="4875"/>
                    <a:pt x="3161" y="4873"/>
                    <a:pt x="3120" y="4870"/>
                  </a:cubicBezTo>
                  <a:cubicBezTo>
                    <a:pt x="2275" y="4823"/>
                    <a:pt x="1596" y="4072"/>
                    <a:pt x="1596" y="3180"/>
                  </a:cubicBezTo>
                  <a:lnTo>
                    <a:pt x="1596" y="2763"/>
                  </a:lnTo>
                  <a:cubicBezTo>
                    <a:pt x="1596" y="2727"/>
                    <a:pt x="1596" y="2715"/>
                    <a:pt x="1572" y="2679"/>
                  </a:cubicBezTo>
                  <a:cubicBezTo>
                    <a:pt x="1477" y="2465"/>
                    <a:pt x="1417" y="2227"/>
                    <a:pt x="1417" y="1965"/>
                  </a:cubicBezTo>
                  <a:lnTo>
                    <a:pt x="1417" y="1596"/>
                  </a:lnTo>
                  <a:cubicBezTo>
                    <a:pt x="1417" y="894"/>
                    <a:pt x="1989" y="322"/>
                    <a:pt x="2691" y="322"/>
                  </a:cubicBezTo>
                  <a:close/>
                  <a:moveTo>
                    <a:pt x="4168" y="4989"/>
                  </a:moveTo>
                  <a:lnTo>
                    <a:pt x="4168" y="5299"/>
                  </a:lnTo>
                  <a:lnTo>
                    <a:pt x="3239" y="5930"/>
                  </a:lnTo>
                  <a:lnTo>
                    <a:pt x="2322" y="5299"/>
                  </a:lnTo>
                  <a:lnTo>
                    <a:pt x="2322" y="4989"/>
                  </a:lnTo>
                  <a:cubicBezTo>
                    <a:pt x="2560" y="5120"/>
                    <a:pt x="2822" y="5204"/>
                    <a:pt x="3108" y="5215"/>
                  </a:cubicBezTo>
                  <a:lnTo>
                    <a:pt x="3239" y="5215"/>
                  </a:lnTo>
                  <a:cubicBezTo>
                    <a:pt x="3572" y="5215"/>
                    <a:pt x="3882" y="5144"/>
                    <a:pt x="4168" y="4989"/>
                  </a:cubicBezTo>
                  <a:close/>
                  <a:moveTo>
                    <a:pt x="2191" y="5620"/>
                  </a:moveTo>
                  <a:lnTo>
                    <a:pt x="2989" y="6168"/>
                  </a:lnTo>
                  <a:lnTo>
                    <a:pt x="2560" y="6585"/>
                  </a:lnTo>
                  <a:lnTo>
                    <a:pt x="2548" y="6585"/>
                  </a:lnTo>
                  <a:lnTo>
                    <a:pt x="2024" y="5799"/>
                  </a:lnTo>
                  <a:lnTo>
                    <a:pt x="2191" y="5620"/>
                  </a:lnTo>
                  <a:close/>
                  <a:moveTo>
                    <a:pt x="4299" y="5596"/>
                  </a:moveTo>
                  <a:lnTo>
                    <a:pt x="4465" y="5775"/>
                  </a:lnTo>
                  <a:lnTo>
                    <a:pt x="3941" y="6585"/>
                  </a:lnTo>
                  <a:lnTo>
                    <a:pt x="3929" y="6585"/>
                  </a:lnTo>
                  <a:lnTo>
                    <a:pt x="3501" y="6156"/>
                  </a:lnTo>
                  <a:lnTo>
                    <a:pt x="4299" y="5596"/>
                  </a:lnTo>
                  <a:close/>
                  <a:moveTo>
                    <a:pt x="2703" y="1"/>
                  </a:moveTo>
                  <a:cubicBezTo>
                    <a:pt x="1810" y="1"/>
                    <a:pt x="1084" y="727"/>
                    <a:pt x="1084" y="1620"/>
                  </a:cubicBezTo>
                  <a:lnTo>
                    <a:pt x="1084" y="1977"/>
                  </a:lnTo>
                  <a:cubicBezTo>
                    <a:pt x="1084" y="2263"/>
                    <a:pt x="1143" y="2548"/>
                    <a:pt x="1262" y="2799"/>
                  </a:cubicBezTo>
                  <a:lnTo>
                    <a:pt x="1262" y="3191"/>
                  </a:lnTo>
                  <a:cubicBezTo>
                    <a:pt x="1262" y="3822"/>
                    <a:pt x="1548" y="4394"/>
                    <a:pt x="1989" y="4763"/>
                  </a:cubicBezTo>
                  <a:lnTo>
                    <a:pt x="1989" y="5335"/>
                  </a:lnTo>
                  <a:lnTo>
                    <a:pt x="1679" y="5656"/>
                  </a:lnTo>
                  <a:cubicBezTo>
                    <a:pt x="1655" y="5692"/>
                    <a:pt x="1632" y="5751"/>
                    <a:pt x="1632" y="5787"/>
                  </a:cubicBezTo>
                  <a:lnTo>
                    <a:pt x="596" y="6168"/>
                  </a:lnTo>
                  <a:cubicBezTo>
                    <a:pt x="239" y="6299"/>
                    <a:pt x="0" y="6620"/>
                    <a:pt x="0" y="7013"/>
                  </a:cubicBezTo>
                  <a:lnTo>
                    <a:pt x="0" y="7954"/>
                  </a:lnTo>
                  <a:cubicBezTo>
                    <a:pt x="0" y="8037"/>
                    <a:pt x="72" y="8109"/>
                    <a:pt x="155" y="8109"/>
                  </a:cubicBezTo>
                  <a:cubicBezTo>
                    <a:pt x="250" y="8109"/>
                    <a:pt x="322" y="8037"/>
                    <a:pt x="322" y="7954"/>
                  </a:cubicBezTo>
                  <a:lnTo>
                    <a:pt x="322" y="7013"/>
                  </a:lnTo>
                  <a:cubicBezTo>
                    <a:pt x="322" y="6775"/>
                    <a:pt x="477" y="6561"/>
                    <a:pt x="691" y="6489"/>
                  </a:cubicBezTo>
                  <a:lnTo>
                    <a:pt x="1798" y="6085"/>
                  </a:lnTo>
                  <a:lnTo>
                    <a:pt x="2263" y="6775"/>
                  </a:lnTo>
                  <a:cubicBezTo>
                    <a:pt x="2322" y="6859"/>
                    <a:pt x="2405" y="6918"/>
                    <a:pt x="2513" y="6918"/>
                  </a:cubicBezTo>
                  <a:lnTo>
                    <a:pt x="2536" y="6918"/>
                  </a:lnTo>
                  <a:cubicBezTo>
                    <a:pt x="2632" y="6918"/>
                    <a:pt x="2715" y="6894"/>
                    <a:pt x="2798" y="6823"/>
                  </a:cubicBezTo>
                  <a:lnTo>
                    <a:pt x="3072" y="6537"/>
                  </a:lnTo>
                  <a:lnTo>
                    <a:pt x="3072" y="7930"/>
                  </a:lnTo>
                  <a:cubicBezTo>
                    <a:pt x="3072" y="8025"/>
                    <a:pt x="3156" y="8097"/>
                    <a:pt x="3239" y="8097"/>
                  </a:cubicBezTo>
                  <a:cubicBezTo>
                    <a:pt x="3334" y="8097"/>
                    <a:pt x="3406" y="8025"/>
                    <a:pt x="3406" y="7930"/>
                  </a:cubicBezTo>
                  <a:lnTo>
                    <a:pt x="3406" y="6537"/>
                  </a:lnTo>
                  <a:lnTo>
                    <a:pt x="3691" y="6823"/>
                  </a:lnTo>
                  <a:cubicBezTo>
                    <a:pt x="3751" y="6882"/>
                    <a:pt x="3834" y="6918"/>
                    <a:pt x="3941" y="6918"/>
                  </a:cubicBezTo>
                  <a:lnTo>
                    <a:pt x="3965" y="6918"/>
                  </a:lnTo>
                  <a:cubicBezTo>
                    <a:pt x="4072" y="6906"/>
                    <a:pt x="4168" y="6859"/>
                    <a:pt x="4227" y="6775"/>
                  </a:cubicBezTo>
                  <a:lnTo>
                    <a:pt x="4680" y="6085"/>
                  </a:lnTo>
                  <a:lnTo>
                    <a:pt x="5787" y="6489"/>
                  </a:lnTo>
                  <a:cubicBezTo>
                    <a:pt x="6013" y="6561"/>
                    <a:pt x="6156" y="6775"/>
                    <a:pt x="6156" y="7013"/>
                  </a:cubicBezTo>
                  <a:lnTo>
                    <a:pt x="6156" y="7954"/>
                  </a:lnTo>
                  <a:cubicBezTo>
                    <a:pt x="6156" y="8037"/>
                    <a:pt x="6227" y="8109"/>
                    <a:pt x="6323" y="8109"/>
                  </a:cubicBezTo>
                  <a:cubicBezTo>
                    <a:pt x="6406" y="8109"/>
                    <a:pt x="6489" y="8037"/>
                    <a:pt x="6489" y="7954"/>
                  </a:cubicBezTo>
                  <a:lnTo>
                    <a:pt x="6489" y="7013"/>
                  </a:lnTo>
                  <a:cubicBezTo>
                    <a:pt x="6489" y="6632"/>
                    <a:pt x="6251" y="6299"/>
                    <a:pt x="5906" y="6168"/>
                  </a:cubicBezTo>
                  <a:lnTo>
                    <a:pt x="4870" y="5799"/>
                  </a:lnTo>
                  <a:cubicBezTo>
                    <a:pt x="4870" y="5751"/>
                    <a:pt x="4846" y="5704"/>
                    <a:pt x="4822" y="5656"/>
                  </a:cubicBezTo>
                  <a:lnTo>
                    <a:pt x="4513" y="5335"/>
                  </a:lnTo>
                  <a:lnTo>
                    <a:pt x="4513" y="4787"/>
                  </a:lnTo>
                  <a:cubicBezTo>
                    <a:pt x="4537" y="4751"/>
                    <a:pt x="4572" y="4727"/>
                    <a:pt x="4608" y="4692"/>
                  </a:cubicBezTo>
                  <a:cubicBezTo>
                    <a:pt x="5013" y="4323"/>
                    <a:pt x="5239" y="3787"/>
                    <a:pt x="5239" y="3251"/>
                  </a:cubicBezTo>
                  <a:lnTo>
                    <a:pt x="5239" y="2799"/>
                  </a:lnTo>
                  <a:cubicBezTo>
                    <a:pt x="5358" y="2537"/>
                    <a:pt x="5418" y="2263"/>
                    <a:pt x="5418" y="1977"/>
                  </a:cubicBezTo>
                  <a:lnTo>
                    <a:pt x="5418" y="167"/>
                  </a:lnTo>
                  <a:cubicBezTo>
                    <a:pt x="5418" y="72"/>
                    <a:pt x="5334" y="1"/>
                    <a:pt x="5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64;p77">
              <a:extLst>
                <a:ext uri="{FF2B5EF4-FFF2-40B4-BE49-F238E27FC236}">
                  <a16:creationId xmlns:a16="http://schemas.microsoft.com/office/drawing/2014/main" id="{B75FB535-8F15-B667-6E49-7E9C239EAA7F}"/>
                </a:ext>
              </a:extLst>
            </p:cNvPr>
            <p:cNvSpPr/>
            <p:nvPr/>
          </p:nvSpPr>
          <p:spPr>
            <a:xfrm>
              <a:off x="946034" y="3694580"/>
              <a:ext cx="10663" cy="21613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24"/>
                  </a:lnTo>
                  <a:cubicBezTo>
                    <a:pt x="1" y="607"/>
                    <a:pt x="72" y="679"/>
                    <a:pt x="168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65;p77">
              <a:extLst>
                <a:ext uri="{FF2B5EF4-FFF2-40B4-BE49-F238E27FC236}">
                  <a16:creationId xmlns:a16="http://schemas.microsoft.com/office/drawing/2014/main" id="{3800D030-EC87-F88A-2AA0-22C747F5244A}"/>
                </a:ext>
              </a:extLst>
            </p:cNvPr>
            <p:cNvSpPr/>
            <p:nvPr/>
          </p:nvSpPr>
          <p:spPr>
            <a:xfrm>
              <a:off x="1073004" y="3694580"/>
              <a:ext cx="10631" cy="21613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524"/>
                  </a:lnTo>
                  <a:cubicBezTo>
                    <a:pt x="0" y="607"/>
                    <a:pt x="72" y="679"/>
                    <a:pt x="167" y="679"/>
                  </a:cubicBezTo>
                  <a:cubicBezTo>
                    <a:pt x="251" y="679"/>
                    <a:pt x="334" y="607"/>
                    <a:pt x="334" y="524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66;p77">
              <a:extLst>
                <a:ext uri="{FF2B5EF4-FFF2-40B4-BE49-F238E27FC236}">
                  <a16:creationId xmlns:a16="http://schemas.microsoft.com/office/drawing/2014/main" id="{1641B470-B145-40AC-61C1-FC4637366D1D}"/>
                </a:ext>
              </a:extLst>
            </p:cNvPr>
            <p:cNvSpPr/>
            <p:nvPr/>
          </p:nvSpPr>
          <p:spPr>
            <a:xfrm>
              <a:off x="859265" y="3348175"/>
              <a:ext cx="312316" cy="293759"/>
            </a:xfrm>
            <a:custGeom>
              <a:avLst/>
              <a:gdLst/>
              <a:ahLst/>
              <a:cxnLst/>
              <a:rect l="l" t="t" r="r" b="b"/>
              <a:pathLst>
                <a:path w="9812" h="9229" extrusionOk="0">
                  <a:moveTo>
                    <a:pt x="3275" y="632"/>
                  </a:moveTo>
                  <a:cubicBezTo>
                    <a:pt x="3025" y="846"/>
                    <a:pt x="2786" y="1120"/>
                    <a:pt x="2560" y="1441"/>
                  </a:cubicBezTo>
                  <a:cubicBezTo>
                    <a:pt x="2417" y="1680"/>
                    <a:pt x="2286" y="1918"/>
                    <a:pt x="2179" y="2180"/>
                  </a:cubicBezTo>
                  <a:lnTo>
                    <a:pt x="1239" y="2180"/>
                  </a:lnTo>
                  <a:cubicBezTo>
                    <a:pt x="1762" y="1489"/>
                    <a:pt x="2453" y="941"/>
                    <a:pt x="3275" y="632"/>
                  </a:cubicBezTo>
                  <a:close/>
                  <a:moveTo>
                    <a:pt x="4703" y="346"/>
                  </a:moveTo>
                  <a:lnTo>
                    <a:pt x="4703" y="2180"/>
                  </a:lnTo>
                  <a:lnTo>
                    <a:pt x="2536" y="2180"/>
                  </a:lnTo>
                  <a:cubicBezTo>
                    <a:pt x="3036" y="1132"/>
                    <a:pt x="3810" y="429"/>
                    <a:pt x="4703" y="346"/>
                  </a:cubicBezTo>
                  <a:close/>
                  <a:moveTo>
                    <a:pt x="5049" y="346"/>
                  </a:moveTo>
                  <a:cubicBezTo>
                    <a:pt x="5942" y="418"/>
                    <a:pt x="6715" y="1120"/>
                    <a:pt x="7227" y="2180"/>
                  </a:cubicBezTo>
                  <a:lnTo>
                    <a:pt x="5049" y="2180"/>
                  </a:lnTo>
                  <a:lnTo>
                    <a:pt x="5049" y="346"/>
                  </a:lnTo>
                  <a:close/>
                  <a:moveTo>
                    <a:pt x="6489" y="644"/>
                  </a:moveTo>
                  <a:lnTo>
                    <a:pt x="6489" y="644"/>
                  </a:lnTo>
                  <a:cubicBezTo>
                    <a:pt x="7311" y="953"/>
                    <a:pt x="8013" y="1489"/>
                    <a:pt x="8525" y="2192"/>
                  </a:cubicBezTo>
                  <a:lnTo>
                    <a:pt x="7597" y="2192"/>
                  </a:lnTo>
                  <a:cubicBezTo>
                    <a:pt x="7477" y="1918"/>
                    <a:pt x="7358" y="1680"/>
                    <a:pt x="7204" y="1453"/>
                  </a:cubicBezTo>
                  <a:cubicBezTo>
                    <a:pt x="7001" y="1132"/>
                    <a:pt x="6763" y="858"/>
                    <a:pt x="6489" y="644"/>
                  </a:cubicBezTo>
                  <a:close/>
                  <a:moveTo>
                    <a:pt x="2024" y="2513"/>
                  </a:moveTo>
                  <a:cubicBezTo>
                    <a:pt x="1786" y="3192"/>
                    <a:pt x="1655" y="3930"/>
                    <a:pt x="1632" y="4716"/>
                  </a:cubicBezTo>
                  <a:lnTo>
                    <a:pt x="334" y="4716"/>
                  </a:lnTo>
                  <a:cubicBezTo>
                    <a:pt x="358" y="3918"/>
                    <a:pt x="596" y="3168"/>
                    <a:pt x="1000" y="2513"/>
                  </a:cubicBezTo>
                  <a:close/>
                  <a:moveTo>
                    <a:pt x="8751" y="2513"/>
                  </a:moveTo>
                  <a:cubicBezTo>
                    <a:pt x="9156" y="3156"/>
                    <a:pt x="9394" y="3918"/>
                    <a:pt x="9430" y="4716"/>
                  </a:cubicBezTo>
                  <a:lnTo>
                    <a:pt x="8132" y="4716"/>
                  </a:lnTo>
                  <a:cubicBezTo>
                    <a:pt x="8120" y="3930"/>
                    <a:pt x="7978" y="3192"/>
                    <a:pt x="7728" y="2513"/>
                  </a:cubicBezTo>
                  <a:close/>
                  <a:moveTo>
                    <a:pt x="9430" y="5049"/>
                  </a:moveTo>
                  <a:cubicBezTo>
                    <a:pt x="9394" y="5811"/>
                    <a:pt x="9192" y="6549"/>
                    <a:pt x="8799" y="7192"/>
                  </a:cubicBezTo>
                  <a:cubicBezTo>
                    <a:pt x="8787" y="7204"/>
                    <a:pt x="8775" y="7228"/>
                    <a:pt x="8751" y="7252"/>
                  </a:cubicBezTo>
                  <a:lnTo>
                    <a:pt x="7728" y="7252"/>
                  </a:lnTo>
                  <a:cubicBezTo>
                    <a:pt x="7739" y="7204"/>
                    <a:pt x="7763" y="7156"/>
                    <a:pt x="7775" y="7097"/>
                  </a:cubicBezTo>
                  <a:cubicBezTo>
                    <a:pt x="8001" y="6466"/>
                    <a:pt x="8120" y="5775"/>
                    <a:pt x="8132" y="5049"/>
                  </a:cubicBezTo>
                  <a:close/>
                  <a:moveTo>
                    <a:pt x="1632" y="5061"/>
                  </a:moveTo>
                  <a:cubicBezTo>
                    <a:pt x="1655" y="5775"/>
                    <a:pt x="1762" y="6466"/>
                    <a:pt x="1989" y="7121"/>
                  </a:cubicBezTo>
                  <a:cubicBezTo>
                    <a:pt x="2001" y="7156"/>
                    <a:pt x="2013" y="7216"/>
                    <a:pt x="2024" y="7264"/>
                  </a:cubicBezTo>
                  <a:lnTo>
                    <a:pt x="989" y="7264"/>
                  </a:lnTo>
                  <a:cubicBezTo>
                    <a:pt x="584" y="6609"/>
                    <a:pt x="358" y="5847"/>
                    <a:pt x="334" y="5061"/>
                  </a:cubicBezTo>
                  <a:close/>
                  <a:moveTo>
                    <a:pt x="4882" y="1"/>
                  </a:moveTo>
                  <a:cubicBezTo>
                    <a:pt x="3572" y="1"/>
                    <a:pt x="2358" y="513"/>
                    <a:pt x="1429" y="1430"/>
                  </a:cubicBezTo>
                  <a:cubicBezTo>
                    <a:pt x="512" y="2358"/>
                    <a:pt x="0" y="3573"/>
                    <a:pt x="0" y="4882"/>
                  </a:cubicBezTo>
                  <a:cubicBezTo>
                    <a:pt x="0" y="6716"/>
                    <a:pt x="1012" y="8371"/>
                    <a:pt x="2644" y="9216"/>
                  </a:cubicBezTo>
                  <a:cubicBezTo>
                    <a:pt x="2667" y="9228"/>
                    <a:pt x="2679" y="9228"/>
                    <a:pt x="2715" y="9228"/>
                  </a:cubicBezTo>
                  <a:cubicBezTo>
                    <a:pt x="2775" y="9228"/>
                    <a:pt x="2834" y="9204"/>
                    <a:pt x="2858" y="9145"/>
                  </a:cubicBezTo>
                  <a:cubicBezTo>
                    <a:pt x="2905" y="9050"/>
                    <a:pt x="2882" y="8966"/>
                    <a:pt x="2786" y="8919"/>
                  </a:cubicBezTo>
                  <a:cubicBezTo>
                    <a:pt x="2167" y="8585"/>
                    <a:pt x="1643" y="8133"/>
                    <a:pt x="1239" y="7597"/>
                  </a:cubicBezTo>
                  <a:lnTo>
                    <a:pt x="2179" y="7597"/>
                  </a:lnTo>
                  <a:cubicBezTo>
                    <a:pt x="2382" y="8049"/>
                    <a:pt x="2644" y="8466"/>
                    <a:pt x="2941" y="8800"/>
                  </a:cubicBezTo>
                  <a:cubicBezTo>
                    <a:pt x="2972" y="8837"/>
                    <a:pt x="3013" y="8855"/>
                    <a:pt x="3057" y="8855"/>
                  </a:cubicBezTo>
                  <a:cubicBezTo>
                    <a:pt x="3097" y="8855"/>
                    <a:pt x="3140" y="8840"/>
                    <a:pt x="3179" y="8811"/>
                  </a:cubicBezTo>
                  <a:cubicBezTo>
                    <a:pt x="3251" y="8752"/>
                    <a:pt x="3251" y="8645"/>
                    <a:pt x="3191" y="8573"/>
                  </a:cubicBezTo>
                  <a:cubicBezTo>
                    <a:pt x="2941" y="8288"/>
                    <a:pt x="2727" y="7966"/>
                    <a:pt x="2548" y="7597"/>
                  </a:cubicBezTo>
                  <a:cubicBezTo>
                    <a:pt x="2644" y="7573"/>
                    <a:pt x="2703" y="7514"/>
                    <a:pt x="2703" y="7430"/>
                  </a:cubicBezTo>
                  <a:cubicBezTo>
                    <a:pt x="2703" y="7335"/>
                    <a:pt x="2620" y="7264"/>
                    <a:pt x="2536" y="7264"/>
                  </a:cubicBezTo>
                  <a:lnTo>
                    <a:pt x="2417" y="7264"/>
                  </a:lnTo>
                  <a:cubicBezTo>
                    <a:pt x="2167" y="6609"/>
                    <a:pt x="2001" y="5847"/>
                    <a:pt x="1977" y="5061"/>
                  </a:cubicBezTo>
                  <a:lnTo>
                    <a:pt x="2179" y="5061"/>
                  </a:lnTo>
                  <a:cubicBezTo>
                    <a:pt x="2263" y="5061"/>
                    <a:pt x="2346" y="4990"/>
                    <a:pt x="2346" y="4894"/>
                  </a:cubicBezTo>
                  <a:cubicBezTo>
                    <a:pt x="2346" y="4811"/>
                    <a:pt x="2263" y="4740"/>
                    <a:pt x="2179" y="4740"/>
                  </a:cubicBezTo>
                  <a:lnTo>
                    <a:pt x="1977" y="4740"/>
                  </a:lnTo>
                  <a:cubicBezTo>
                    <a:pt x="2001" y="3930"/>
                    <a:pt x="2155" y="3192"/>
                    <a:pt x="2417" y="2537"/>
                  </a:cubicBezTo>
                  <a:lnTo>
                    <a:pt x="4739" y="2537"/>
                  </a:lnTo>
                  <a:lnTo>
                    <a:pt x="4739" y="2906"/>
                  </a:lnTo>
                  <a:cubicBezTo>
                    <a:pt x="4739" y="2989"/>
                    <a:pt x="4810" y="3073"/>
                    <a:pt x="4894" y="3073"/>
                  </a:cubicBezTo>
                  <a:cubicBezTo>
                    <a:pt x="4989" y="3073"/>
                    <a:pt x="5061" y="2989"/>
                    <a:pt x="5061" y="2906"/>
                  </a:cubicBezTo>
                  <a:lnTo>
                    <a:pt x="5061" y="2537"/>
                  </a:lnTo>
                  <a:lnTo>
                    <a:pt x="7382" y="2537"/>
                  </a:lnTo>
                  <a:cubicBezTo>
                    <a:pt x="7632" y="3168"/>
                    <a:pt x="7787" y="3930"/>
                    <a:pt x="7811" y="4740"/>
                  </a:cubicBezTo>
                  <a:lnTo>
                    <a:pt x="7620" y="4740"/>
                  </a:lnTo>
                  <a:cubicBezTo>
                    <a:pt x="7537" y="4740"/>
                    <a:pt x="7454" y="4811"/>
                    <a:pt x="7454" y="4894"/>
                  </a:cubicBezTo>
                  <a:cubicBezTo>
                    <a:pt x="7454" y="4990"/>
                    <a:pt x="7537" y="5061"/>
                    <a:pt x="7620" y="5061"/>
                  </a:cubicBezTo>
                  <a:lnTo>
                    <a:pt x="7811" y="5061"/>
                  </a:lnTo>
                  <a:cubicBezTo>
                    <a:pt x="7799" y="5847"/>
                    <a:pt x="7656" y="6609"/>
                    <a:pt x="7382" y="7264"/>
                  </a:cubicBezTo>
                  <a:lnTo>
                    <a:pt x="7263" y="7264"/>
                  </a:lnTo>
                  <a:cubicBezTo>
                    <a:pt x="7180" y="7264"/>
                    <a:pt x="7096" y="7335"/>
                    <a:pt x="7096" y="7430"/>
                  </a:cubicBezTo>
                  <a:cubicBezTo>
                    <a:pt x="7096" y="7514"/>
                    <a:pt x="7156" y="7597"/>
                    <a:pt x="7251" y="7597"/>
                  </a:cubicBezTo>
                  <a:cubicBezTo>
                    <a:pt x="7073" y="7966"/>
                    <a:pt x="6846" y="8311"/>
                    <a:pt x="6608" y="8573"/>
                  </a:cubicBezTo>
                  <a:cubicBezTo>
                    <a:pt x="6549" y="8645"/>
                    <a:pt x="6549" y="8752"/>
                    <a:pt x="6620" y="8811"/>
                  </a:cubicBezTo>
                  <a:cubicBezTo>
                    <a:pt x="6656" y="8847"/>
                    <a:pt x="6704" y="8859"/>
                    <a:pt x="6739" y="8859"/>
                  </a:cubicBezTo>
                  <a:cubicBezTo>
                    <a:pt x="6787" y="8859"/>
                    <a:pt x="6835" y="8847"/>
                    <a:pt x="6882" y="8800"/>
                  </a:cubicBezTo>
                  <a:cubicBezTo>
                    <a:pt x="7180" y="8466"/>
                    <a:pt x="7442" y="8049"/>
                    <a:pt x="7632" y="7597"/>
                  </a:cubicBezTo>
                  <a:lnTo>
                    <a:pt x="8573" y="7597"/>
                  </a:lnTo>
                  <a:cubicBezTo>
                    <a:pt x="8204" y="8085"/>
                    <a:pt x="7739" y="8514"/>
                    <a:pt x="7192" y="8823"/>
                  </a:cubicBezTo>
                  <a:cubicBezTo>
                    <a:pt x="7120" y="8871"/>
                    <a:pt x="7085" y="8978"/>
                    <a:pt x="7132" y="9061"/>
                  </a:cubicBezTo>
                  <a:cubicBezTo>
                    <a:pt x="7163" y="9116"/>
                    <a:pt x="7215" y="9145"/>
                    <a:pt x="7274" y="9145"/>
                  </a:cubicBezTo>
                  <a:cubicBezTo>
                    <a:pt x="7305" y="9145"/>
                    <a:pt x="7338" y="9137"/>
                    <a:pt x="7370" y="9121"/>
                  </a:cubicBezTo>
                  <a:cubicBezTo>
                    <a:pt x="8097" y="8704"/>
                    <a:pt x="8704" y="8097"/>
                    <a:pt x="9144" y="7371"/>
                  </a:cubicBezTo>
                  <a:cubicBezTo>
                    <a:pt x="9585" y="6621"/>
                    <a:pt x="9811" y="5763"/>
                    <a:pt x="9811" y="4894"/>
                  </a:cubicBezTo>
                  <a:cubicBezTo>
                    <a:pt x="9763" y="3585"/>
                    <a:pt x="9263" y="2346"/>
                    <a:pt x="8335" y="1430"/>
                  </a:cubicBezTo>
                  <a:cubicBezTo>
                    <a:pt x="7418" y="513"/>
                    <a:pt x="6192" y="1"/>
                    <a:pt x="48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01AED19-E694-0C0C-DB31-D68794785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6" y="254149"/>
            <a:ext cx="465122" cy="3154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44E7EB0E-FC60-D9DC-9769-40D0E470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604AE8F5-090B-F972-889B-3DC0529B6CED}"/>
              </a:ext>
            </a:extLst>
          </p:cNvPr>
          <p:cNvSpPr/>
          <p:nvPr/>
        </p:nvSpPr>
        <p:spPr>
          <a:xfrm rot="-5400000">
            <a:off x="3575399" y="-1953384"/>
            <a:ext cx="4622700" cy="4622700"/>
          </a:xfrm>
          <a:prstGeom prst="chord">
            <a:avLst>
              <a:gd name="adj1" fmla="val 5177447"/>
              <a:gd name="adj2" fmla="val 16420745"/>
            </a:avLst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>
            <a:extLst>
              <a:ext uri="{FF2B5EF4-FFF2-40B4-BE49-F238E27FC236}">
                <a16:creationId xmlns:a16="http://schemas.microsoft.com/office/drawing/2014/main" id="{2939224E-28F3-EDE6-C29E-531C93306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9425" y="2661200"/>
            <a:ext cx="432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Comic Sans MS" panose="030F0702030302020204" pitchFamily="66" charset="0"/>
              </a:rPr>
              <a:t>Modules</a:t>
            </a:r>
            <a:endParaRPr sz="4000" b="1" dirty="0">
              <a:latin typeface="Comic Sans MS" panose="030F0702030302020204" pitchFamily="66" charset="0"/>
            </a:endParaRP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D99D5D54-9F20-EAD6-463D-0CF39B3FDF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89425" y="1509250"/>
            <a:ext cx="1897500" cy="116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rench Script MT" panose="03020402040607040605" pitchFamily="66" charset="0"/>
              </a:rPr>
              <a:t>03</a:t>
            </a:r>
            <a:endParaRPr dirty="0">
              <a:latin typeface="French Script MT" panose="03020402040607040605" pitchFamily="66" charset="0"/>
            </a:endParaRPr>
          </a:p>
        </p:txBody>
      </p:sp>
      <p:sp>
        <p:nvSpPr>
          <p:cNvPr id="313" name="Google Shape;313;p34">
            <a:extLst>
              <a:ext uri="{FF2B5EF4-FFF2-40B4-BE49-F238E27FC236}">
                <a16:creationId xmlns:a16="http://schemas.microsoft.com/office/drawing/2014/main" id="{CE4340E3-FCD2-13B4-54AA-7B8D9F6AAC8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425" y="3529400"/>
            <a:ext cx="4321200" cy="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basic functionalities of the users</a:t>
            </a:r>
            <a:endParaRPr dirty="0"/>
          </a:p>
        </p:txBody>
      </p:sp>
      <p:sp>
        <p:nvSpPr>
          <p:cNvPr id="315" name="Google Shape;315;p34">
            <a:extLst>
              <a:ext uri="{FF2B5EF4-FFF2-40B4-BE49-F238E27FC236}">
                <a16:creationId xmlns:a16="http://schemas.microsoft.com/office/drawing/2014/main" id="{93C6999F-A670-ADD8-9D91-96DE13102E56}"/>
              </a:ext>
            </a:extLst>
          </p:cNvPr>
          <p:cNvSpPr/>
          <p:nvPr/>
        </p:nvSpPr>
        <p:spPr>
          <a:xfrm>
            <a:off x="4746125" y="4293070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792;p59">
            <a:extLst>
              <a:ext uri="{FF2B5EF4-FFF2-40B4-BE49-F238E27FC236}">
                <a16:creationId xmlns:a16="http://schemas.microsoft.com/office/drawing/2014/main" id="{371FBCA0-BBE3-587F-4DC5-9FEB3EB43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1" t="3380" r="2923" b="22655"/>
          <a:stretch/>
        </p:blipFill>
        <p:spPr>
          <a:xfrm>
            <a:off x="4695325" y="213283"/>
            <a:ext cx="2968474" cy="299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C4534F-125B-3C20-EB90-3EB18470D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720000" y="6825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Admin</a:t>
            </a:r>
            <a:br>
              <a:rPr lang="en-US" b="1" dirty="0"/>
            </a:br>
            <a:endParaRPr b="1" dirty="0"/>
          </a:p>
        </p:txBody>
      </p:sp>
      <p:sp>
        <p:nvSpPr>
          <p:cNvPr id="393" name="Google Shape;393;p38"/>
          <p:cNvSpPr/>
          <p:nvPr/>
        </p:nvSpPr>
        <p:spPr>
          <a:xfrm>
            <a:off x="1915725" y="4239495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l="6174" t="21968" r="75945" b="21962"/>
          <a:stretch/>
        </p:blipFill>
        <p:spPr>
          <a:xfrm rot="-1582676">
            <a:off x="6079163" y="226035"/>
            <a:ext cx="699023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l="23473" t="21968" r="58646" b="21962"/>
          <a:stretch/>
        </p:blipFill>
        <p:spPr>
          <a:xfrm rot="1790183">
            <a:off x="6986839" y="222819"/>
            <a:ext cx="699022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1C4C4B-8A91-3188-BF7D-3CBBE30CF8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94751" y="1501048"/>
            <a:ext cx="722659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Store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Admins can manage their store's inventory, including adding, updating, and deleting mobile accessories available for sale.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Service Oversight: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Admins oversee repair requests and ensure that technicians are assigned tasks efficiently.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Accessory Sales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Admins can track accessory sales and manage product listings.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Technician Approval: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Admins control technician access, approving or rejecting technician accounts based on requirements.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0A436-9346-520E-EC24-F4161C1C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A7240B96-5071-E5E0-55C6-FEBE73A82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>
            <a:extLst>
              <a:ext uri="{FF2B5EF4-FFF2-40B4-BE49-F238E27FC236}">
                <a16:creationId xmlns:a16="http://schemas.microsoft.com/office/drawing/2014/main" id="{15CEEB31-5699-79DF-9ED8-F7DA6BD57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38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Technician</a:t>
            </a:r>
            <a:br>
              <a:rPr lang="en-US" b="1" dirty="0"/>
            </a:br>
            <a:endParaRPr b="1" dirty="0"/>
          </a:p>
        </p:txBody>
      </p:sp>
      <p:sp>
        <p:nvSpPr>
          <p:cNvPr id="393" name="Google Shape;393;p38">
            <a:extLst>
              <a:ext uri="{FF2B5EF4-FFF2-40B4-BE49-F238E27FC236}">
                <a16:creationId xmlns:a16="http://schemas.microsoft.com/office/drawing/2014/main" id="{2E8AEBF8-F078-20A2-DCF4-5DAE3431A159}"/>
              </a:ext>
            </a:extLst>
          </p:cNvPr>
          <p:cNvSpPr/>
          <p:nvPr/>
        </p:nvSpPr>
        <p:spPr>
          <a:xfrm>
            <a:off x="1915725" y="4239495"/>
            <a:ext cx="364500" cy="3645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38">
            <a:extLst>
              <a:ext uri="{FF2B5EF4-FFF2-40B4-BE49-F238E27FC236}">
                <a16:creationId xmlns:a16="http://schemas.microsoft.com/office/drawing/2014/main" id="{80F5E83C-EFBA-7499-2490-0698D44919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" t="21968" r="75945" b="21962"/>
          <a:stretch/>
        </p:blipFill>
        <p:spPr>
          <a:xfrm rot="-1582676">
            <a:off x="6079163" y="226035"/>
            <a:ext cx="699023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pic>
        <p:nvPicPr>
          <p:cNvPr id="395" name="Google Shape;395;p38">
            <a:extLst>
              <a:ext uri="{FF2B5EF4-FFF2-40B4-BE49-F238E27FC236}">
                <a16:creationId xmlns:a16="http://schemas.microsoft.com/office/drawing/2014/main" id="{2FEAE9EB-3661-510E-7FC5-3D241EB617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473" t="21968" r="58646" b="21962"/>
          <a:stretch/>
        </p:blipFill>
        <p:spPr>
          <a:xfrm rot="1790183">
            <a:off x="6986839" y="222819"/>
            <a:ext cx="699022" cy="1534850"/>
          </a:xfrm>
          <a:prstGeom prst="rect">
            <a:avLst/>
          </a:prstGeom>
          <a:noFill/>
          <a:ln>
            <a:noFill/>
          </a:ln>
          <a:effectLst>
            <a:outerShdw blurRad="42863" dist="19050" dir="3000000" algn="bl" rotWithShape="0">
              <a:schemeClr val="lt1">
                <a:alpha val="40000"/>
              </a:schemeClr>
            </a:outerShdw>
          </a:effec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897381C2-8FFD-BEB2-2DB1-55FCFA4FCCA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29477" y="1696151"/>
            <a:ext cx="779452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Repair Management: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Technicians can access repair requests, assess issues, and resolve them in a timely manner.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Service Request Handling: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Technicians receive and manage service requests submitted by clients, ensuring that each repair job is completed efficiently.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Communication with Clients: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The platform facilitates smooth communication between technicians and clients, allowing technicians to update clients on repair progress or seek additional information when needed.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954FD-8FDC-37FC-D6DC-87CFF818C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5" y="254149"/>
            <a:ext cx="551261" cy="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1239"/>
      </p:ext>
    </p:extLst>
  </p:cSld>
  <p:clrMapOvr>
    <a:masterClrMapping/>
  </p:clrMapOvr>
</p:sld>
</file>

<file path=ppt/theme/theme1.xml><?xml version="1.0" encoding="utf-8"?>
<a:theme xmlns:a="http://schemas.openxmlformats.org/drawingml/2006/main" name="Wireless Earphones &amp; Headphones Company Profile by Slidesgo">
  <a:themeElements>
    <a:clrScheme name="Simple Light">
      <a:dk1>
        <a:srgbClr val="000000"/>
      </a:dk1>
      <a:lt1>
        <a:srgbClr val="666666"/>
      </a:lt1>
      <a:dk2>
        <a:srgbClr val="FFFFFF"/>
      </a:dk2>
      <a:lt2>
        <a:srgbClr val="F3F3F3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429</TotalTime>
  <Words>744</Words>
  <Application>Microsoft Office PowerPoint</Application>
  <PresentationFormat>On-screen Show (16:9)</PresentationFormat>
  <Paragraphs>96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French Script MT</vt:lpstr>
      <vt:lpstr>Wingdings</vt:lpstr>
      <vt:lpstr>Palatino Linotype</vt:lpstr>
      <vt:lpstr>Comic Sans MS</vt:lpstr>
      <vt:lpstr>Outfit</vt:lpstr>
      <vt:lpstr>Modern No. 20</vt:lpstr>
      <vt:lpstr>Rockwell</vt:lpstr>
      <vt:lpstr>Bebas Neue</vt:lpstr>
      <vt:lpstr>Showcard Gothic</vt:lpstr>
      <vt:lpstr>PT Sans</vt:lpstr>
      <vt:lpstr>Outfit SemiBold</vt:lpstr>
      <vt:lpstr>Outfit Light</vt:lpstr>
      <vt:lpstr>Monotype Corsiva</vt:lpstr>
      <vt:lpstr>Arial</vt:lpstr>
      <vt:lpstr>Wireless Earphones &amp; Headphones Company Profile by Slidesgo</vt:lpstr>
      <vt:lpstr> MobiCare</vt:lpstr>
      <vt:lpstr>Table of Contents</vt:lpstr>
      <vt:lpstr>Abstract</vt:lpstr>
      <vt:lpstr> Abstract</vt:lpstr>
      <vt:lpstr>Users</vt:lpstr>
      <vt:lpstr>Users</vt:lpstr>
      <vt:lpstr>Modules</vt:lpstr>
      <vt:lpstr>Admin </vt:lpstr>
      <vt:lpstr>Technician </vt:lpstr>
      <vt:lpstr>Customer </vt:lpstr>
      <vt:lpstr>Work Flow</vt:lpstr>
      <vt:lpstr>PowerPoint Presentation</vt:lpstr>
      <vt:lpstr>Implementation</vt:lpstr>
      <vt:lpstr>PowerPoint Presentation</vt:lpstr>
      <vt:lpstr>Project Screens</vt:lpstr>
      <vt:lpstr>PowerPoint Presentation</vt:lpstr>
      <vt:lpstr>PowerPoint Presentation</vt:lpstr>
      <vt:lpstr>PowerPoint Presentation</vt:lpstr>
      <vt:lpstr>Conclusion</vt:lpstr>
      <vt:lpstr>PowerPoint Presentation</vt:lpstr>
      <vt:lpstr>Future Scope</vt:lpstr>
      <vt:lpstr>PowerPoint Presentation</vt:lpstr>
      <vt:lpstr>Thankyou..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aswathy m.j</cp:lastModifiedBy>
  <cp:revision>24</cp:revision>
  <dcterms:modified xsi:type="dcterms:W3CDTF">2024-11-05T06:14:46Z</dcterms:modified>
</cp:coreProperties>
</file>